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nton" charset="1" panose="00000500000000000000"/>
      <p:regular r:id="rId23"/>
    </p:embeddedFont>
    <p:embeddedFont>
      <p:font typeface="TT Lakes Neue Bold" charset="1" panose="02010001040000080307"/>
      <p:regular r:id="rId24"/>
    </p:embeddedFont>
    <p:embeddedFont>
      <p:font typeface="Canva Sans Bold" charset="1" panose="020B0803030501040103"/>
      <p:regular r:id="rId25"/>
    </p:embeddedFont>
    <p:embeddedFont>
      <p:font typeface="Dekko" charset="1" panose="00000500000000000000"/>
      <p:regular r:id="rId26"/>
    </p:embeddedFont>
    <p:embeddedFont>
      <p:font typeface="Raleway" charset="1" panose="00000000000000000000"/>
      <p:regular r:id="rId27"/>
    </p:embeddedFont>
    <p:embeddedFont>
      <p:font typeface="TT Lakes Neue" charset="1" panose="0201000104000008030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6.jpeg" Type="http://schemas.openxmlformats.org/officeDocument/2006/relationships/image"/><Relationship Id="rId6" Target="../media/image1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7.jpeg" Type="http://schemas.openxmlformats.org/officeDocument/2006/relationships/image"/><Relationship Id="rId6" Target="../media/image19.jpeg" Type="http://schemas.openxmlformats.org/officeDocument/2006/relationships/image"/><Relationship Id="rId7"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99059" y="3677851"/>
            <a:ext cx="18387059" cy="3515099"/>
            <a:chOff x="0" y="0"/>
            <a:chExt cx="4842682" cy="925787"/>
          </a:xfrm>
        </p:grpSpPr>
        <p:sp>
          <p:nvSpPr>
            <p:cNvPr name="Freeform 4" id="4"/>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sp>
        <p:nvSpPr>
          <p:cNvPr name="Freeform 6" id="6"/>
          <p:cNvSpPr/>
          <p:nvPr/>
        </p:nvSpPr>
        <p:spPr>
          <a:xfrm flipH="false" flipV="false" rot="0">
            <a:off x="6452467" y="1092255"/>
            <a:ext cx="2351901" cy="2351901"/>
          </a:xfrm>
          <a:custGeom>
            <a:avLst/>
            <a:gdLst/>
            <a:ahLst/>
            <a:cxnLst/>
            <a:rect r="r" b="b" t="t" l="l"/>
            <a:pathLst>
              <a:path h="2351901" w="2351901">
                <a:moveTo>
                  <a:pt x="0" y="0"/>
                </a:moveTo>
                <a:lnTo>
                  <a:pt x="2351901" y="0"/>
                </a:lnTo>
                <a:lnTo>
                  <a:pt x="2351901" y="2351901"/>
                </a:lnTo>
                <a:lnTo>
                  <a:pt x="0" y="2351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321766" y="9615834"/>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0" y="9488397"/>
            <a:ext cx="2192753" cy="1597205"/>
            <a:chOff x="0" y="0"/>
            <a:chExt cx="577515" cy="420663"/>
          </a:xfrm>
        </p:grpSpPr>
        <p:sp>
          <p:nvSpPr>
            <p:cNvPr name="Freeform 12" id="12"/>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13" id="13"/>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4" id="14"/>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882409" y="0"/>
            <a:ext cx="6405591" cy="10287000"/>
          </a:xfrm>
          <a:custGeom>
            <a:avLst/>
            <a:gdLst/>
            <a:ahLst/>
            <a:cxnLst/>
            <a:rect r="r" b="b" t="t" l="l"/>
            <a:pathLst>
              <a:path h="10287000" w="6405591">
                <a:moveTo>
                  <a:pt x="0" y="0"/>
                </a:moveTo>
                <a:lnTo>
                  <a:pt x="6405591" y="0"/>
                </a:lnTo>
                <a:lnTo>
                  <a:pt x="6405591" y="10287000"/>
                </a:lnTo>
                <a:lnTo>
                  <a:pt x="0" y="10287000"/>
                </a:lnTo>
                <a:lnTo>
                  <a:pt x="0" y="0"/>
                </a:lnTo>
                <a:close/>
              </a:path>
            </a:pathLst>
          </a:custGeom>
          <a:blipFill>
            <a:blip r:embed="rId7"/>
            <a:stretch>
              <a:fillRect l="0" t="-371" r="-7790" b="-371"/>
            </a:stretch>
          </a:blipFill>
        </p:spPr>
      </p:sp>
      <p:sp>
        <p:nvSpPr>
          <p:cNvPr name="TextBox 16" id="16"/>
          <p:cNvSpPr txBox="true"/>
          <p:nvPr/>
        </p:nvSpPr>
        <p:spPr>
          <a:xfrm rot="0">
            <a:off x="-483583" y="4091630"/>
            <a:ext cx="13103883" cy="3392828"/>
          </a:xfrm>
          <a:prstGeom prst="rect">
            <a:avLst/>
          </a:prstGeom>
        </p:spPr>
        <p:txBody>
          <a:bodyPr anchor="t" rtlCol="false" tIns="0" lIns="0" bIns="0" rIns="0">
            <a:spAutoFit/>
          </a:bodyPr>
          <a:lstStyle/>
          <a:p>
            <a:pPr algn="ctr">
              <a:lnSpc>
                <a:spcPts val="6647"/>
              </a:lnSpc>
            </a:pPr>
            <a:r>
              <a:rPr lang="en-US" sz="6271">
                <a:solidFill>
                  <a:srgbClr val="FFFFFF"/>
                </a:solidFill>
                <a:latin typeface="Anton"/>
                <a:ea typeface="Anton"/>
                <a:cs typeface="Anton"/>
                <a:sym typeface="Anton"/>
              </a:rPr>
              <a:t> </a:t>
            </a:r>
          </a:p>
          <a:p>
            <a:pPr algn="ctr">
              <a:lnSpc>
                <a:spcPts val="6647"/>
              </a:lnSpc>
            </a:pPr>
            <a:r>
              <a:rPr lang="en-US" sz="6271">
                <a:solidFill>
                  <a:srgbClr val="FFFFFF"/>
                </a:solidFill>
                <a:latin typeface="Anton"/>
                <a:ea typeface="Anton"/>
                <a:cs typeface="Anton"/>
                <a:sym typeface="Anton"/>
              </a:rPr>
              <a:t>BEHAVIORAL ANALYTICS AND ANOMALY DETECTION</a:t>
            </a:r>
          </a:p>
          <a:p>
            <a:pPr algn="ctr">
              <a:lnSpc>
                <a:spcPts val="6647"/>
              </a:lnSpc>
              <a:spcBef>
                <a:spcPct val="0"/>
              </a:spcBef>
            </a:pPr>
          </a:p>
        </p:txBody>
      </p:sp>
      <p:sp>
        <p:nvSpPr>
          <p:cNvPr name="TextBox 17" id="17"/>
          <p:cNvSpPr txBox="true"/>
          <p:nvPr/>
        </p:nvSpPr>
        <p:spPr>
          <a:xfrm rot="0">
            <a:off x="16656616" y="9872467"/>
            <a:ext cx="1205367" cy="192958"/>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a:t>
            </a:r>
          </a:p>
        </p:txBody>
      </p:sp>
      <p:sp>
        <p:nvSpPr>
          <p:cNvPr name="TextBox 18" id="18"/>
          <p:cNvSpPr txBox="true"/>
          <p:nvPr/>
        </p:nvSpPr>
        <p:spPr>
          <a:xfrm rot="0">
            <a:off x="295981" y="7281494"/>
            <a:ext cx="10853741" cy="2061043"/>
          </a:xfrm>
          <a:prstGeom prst="rect">
            <a:avLst/>
          </a:prstGeom>
        </p:spPr>
        <p:txBody>
          <a:bodyPr anchor="t" rtlCol="false" tIns="0" lIns="0" bIns="0" rIns="0">
            <a:spAutoFit/>
          </a:bodyPr>
          <a:lstStyle/>
          <a:p>
            <a:pPr algn="l">
              <a:lnSpc>
                <a:spcPts val="4200"/>
              </a:lnSpc>
            </a:pPr>
            <a:r>
              <a:rPr lang="en-US" sz="3000" b="true">
                <a:solidFill>
                  <a:srgbClr val="FFFFFF"/>
                </a:solidFill>
                <a:latin typeface="Canva Sans Bold"/>
                <a:ea typeface="Canva Sans Bold"/>
                <a:cs typeface="Canva Sans Bold"/>
                <a:sym typeface="Canva Sans Bold"/>
              </a:rPr>
              <a:t>Geraldine :  Research Lead &amp; Project Architect</a:t>
            </a:r>
          </a:p>
          <a:p>
            <a:pPr algn="l">
              <a:lnSpc>
                <a:spcPts val="4200"/>
              </a:lnSpc>
            </a:pPr>
            <a:r>
              <a:rPr lang="en-US" sz="3000" b="true">
                <a:solidFill>
                  <a:srgbClr val="FFFFFF"/>
                </a:solidFill>
                <a:latin typeface="Canva Sans Bold"/>
                <a:ea typeface="Canva Sans Bold"/>
                <a:cs typeface="Canva Sans Bold"/>
                <a:sym typeface="Canva Sans Bold"/>
              </a:rPr>
              <a:t>Janine : Designer &amp; Content Researcher</a:t>
            </a:r>
          </a:p>
          <a:p>
            <a:pPr algn="l">
              <a:lnSpc>
                <a:spcPts val="4200"/>
              </a:lnSpc>
            </a:pPr>
            <a:r>
              <a:rPr lang="en-US" sz="3000" b="true">
                <a:solidFill>
                  <a:srgbClr val="FFFFFF"/>
                </a:solidFill>
                <a:latin typeface="Canva Sans Bold"/>
                <a:ea typeface="Canva Sans Bold"/>
                <a:cs typeface="Canva Sans Bold"/>
                <a:sym typeface="Canva Sans Bold"/>
              </a:rPr>
              <a:t>Natsuki : Content Organizer &amp; Documentation Lead</a:t>
            </a:r>
          </a:p>
          <a:p>
            <a:pPr algn="l">
              <a:lnSpc>
                <a:spcPts val="3780"/>
              </a:lnSpc>
            </a:pPr>
            <a:r>
              <a:rPr lang="en-US" sz="2700" b="true">
                <a:solidFill>
                  <a:srgbClr val="FFFFFF"/>
                </a:solidFill>
                <a:latin typeface="Canva Sans Bold"/>
                <a:ea typeface="Canva Sans Bold"/>
                <a:cs typeface="Canva Sans Bold"/>
                <a:sym typeface="Canva Sans Bold"/>
              </a:rPr>
              <a:t>Venus :  Data Analyst &amp; Modeling Specialist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866275" y="5015157"/>
            <a:ext cx="11301259" cy="3885740"/>
          </a:xfrm>
          <a:custGeom>
            <a:avLst/>
            <a:gdLst/>
            <a:ahLst/>
            <a:cxnLst/>
            <a:rect r="r" b="b" t="t" l="l"/>
            <a:pathLst>
              <a:path h="3885740" w="11301259">
                <a:moveTo>
                  <a:pt x="0" y="0"/>
                </a:moveTo>
                <a:lnTo>
                  <a:pt x="11301258" y="0"/>
                </a:lnTo>
                <a:lnTo>
                  <a:pt x="11301258" y="3885740"/>
                </a:lnTo>
                <a:lnTo>
                  <a:pt x="0" y="3885740"/>
                </a:lnTo>
                <a:lnTo>
                  <a:pt x="0" y="0"/>
                </a:lnTo>
                <a:close/>
              </a:path>
            </a:pathLst>
          </a:custGeom>
          <a:blipFill>
            <a:blip r:embed="rId3"/>
            <a:stretch>
              <a:fillRect l="-194" t="0" r="-194" b="0"/>
            </a:stretch>
          </a:blipFill>
        </p:spPr>
      </p:sp>
      <p:sp>
        <p:nvSpPr>
          <p:cNvPr name="TextBox 4" id="4"/>
          <p:cNvSpPr txBox="true"/>
          <p:nvPr/>
        </p:nvSpPr>
        <p:spPr>
          <a:xfrm rot="0">
            <a:off x="260726" y="1703395"/>
            <a:ext cx="7849820" cy="4025852"/>
          </a:xfrm>
          <a:prstGeom prst="rect">
            <a:avLst/>
          </a:prstGeom>
        </p:spPr>
        <p:txBody>
          <a:bodyPr anchor="t" rtlCol="false" tIns="0" lIns="0" bIns="0" rIns="0">
            <a:spAutoFit/>
          </a:bodyPr>
          <a:lstStyle/>
          <a:p>
            <a:pPr algn="l">
              <a:lnSpc>
                <a:spcPts val="3214"/>
              </a:lnSpc>
              <a:spcBef>
                <a:spcPct val="0"/>
              </a:spcBef>
            </a:pPr>
          </a:p>
          <a:p>
            <a:pPr algn="l">
              <a:lnSpc>
                <a:spcPts val="3214"/>
              </a:lnSpc>
              <a:spcBef>
                <a:spcPct val="0"/>
              </a:spcBef>
            </a:pPr>
            <a:r>
              <a:rPr lang="en-US" sz="3033">
                <a:solidFill>
                  <a:srgbClr val="FFFFFF"/>
                </a:solidFill>
                <a:latin typeface="TT Lakes Neue"/>
                <a:ea typeface="TT Lakes Neue"/>
                <a:cs typeface="TT Lakes Neue"/>
                <a:sym typeface="TT Lakes Neue"/>
              </a:rPr>
              <a:t>🔹 Step 3: SQL Schema Design</a:t>
            </a:r>
          </a:p>
          <a:p>
            <a:pPr algn="l">
              <a:lnSpc>
                <a:spcPts val="3214"/>
              </a:lnSpc>
              <a:spcBef>
                <a:spcPct val="0"/>
              </a:spcBef>
            </a:pPr>
          </a:p>
          <a:p>
            <a:pPr algn="l">
              <a:lnSpc>
                <a:spcPts val="3214"/>
              </a:lnSpc>
              <a:spcBef>
                <a:spcPct val="0"/>
              </a:spcBef>
            </a:pPr>
            <a:r>
              <a:rPr lang="en-US" sz="3033">
                <a:solidFill>
                  <a:srgbClr val="FFFFFF"/>
                </a:solidFill>
                <a:latin typeface="TT Lakes Neue"/>
                <a:ea typeface="TT Lakes Neue"/>
                <a:cs typeface="TT Lakes Neue"/>
                <a:sym typeface="TT Lakes Neue"/>
              </a:rPr>
              <a:t>Example schema:</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Countries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Industries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Attack_Types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Cyber_Incidents (includes all metrics per row)</a:t>
            </a:r>
          </a:p>
          <a:p>
            <a:pPr algn="l">
              <a:lnSpc>
                <a:spcPts val="3214"/>
              </a:lnSpc>
              <a:spcBef>
                <a:spcPct val="0"/>
              </a:spcBef>
            </a:pPr>
          </a:p>
        </p:txBody>
      </p:sp>
      <p:sp>
        <p:nvSpPr>
          <p:cNvPr name="TextBox 5" id="5"/>
          <p:cNvSpPr txBox="true"/>
          <p:nvPr/>
        </p:nvSpPr>
        <p:spPr>
          <a:xfrm rot="0">
            <a:off x="441426" y="6089105"/>
            <a:ext cx="6069150" cy="1625552"/>
          </a:xfrm>
          <a:prstGeom prst="rect">
            <a:avLst/>
          </a:prstGeom>
        </p:spPr>
        <p:txBody>
          <a:bodyPr anchor="t" rtlCol="false" tIns="0" lIns="0" bIns="0" rIns="0">
            <a:spAutoFit/>
          </a:bodyPr>
          <a:lstStyle/>
          <a:p>
            <a:pPr algn="l">
              <a:lnSpc>
                <a:spcPts val="3214"/>
              </a:lnSpc>
              <a:spcBef>
                <a:spcPct val="0"/>
              </a:spcBef>
            </a:pPr>
            <a:r>
              <a:rPr lang="en-US" sz="3033">
                <a:solidFill>
                  <a:srgbClr val="FFFFFF"/>
                </a:solidFill>
                <a:latin typeface="TT Lakes Neue"/>
                <a:ea typeface="TT Lakes Neue"/>
                <a:cs typeface="TT Lakes Neue"/>
                <a:sym typeface="TT Lakes Neue"/>
              </a:rPr>
              <a:t>🔹 Step 4: Load Data into SQL</a:t>
            </a:r>
          </a:p>
          <a:p>
            <a:pPr algn="l">
              <a:lnSpc>
                <a:spcPts val="3214"/>
              </a:lnSpc>
              <a:spcBef>
                <a:spcPct val="0"/>
              </a:spcBef>
            </a:pPr>
          </a:p>
          <a:p>
            <a:pPr algn="l">
              <a:lnSpc>
                <a:spcPts val="3214"/>
              </a:lnSpc>
              <a:spcBef>
                <a:spcPct val="0"/>
              </a:spcBef>
            </a:pPr>
            <a:r>
              <a:rPr lang="en-US" sz="3033">
                <a:solidFill>
                  <a:srgbClr val="FFFFFF"/>
                </a:solidFill>
                <a:latin typeface="TT Lakes Neue"/>
                <a:ea typeface="TT Lakes Neue"/>
                <a:cs typeface="TT Lakes Neue"/>
                <a:sym typeface="TT Lakes Neue"/>
              </a:rPr>
              <a:t> MySQL via Python (SQLAlchemy, sqlite3)</a:t>
            </a:r>
          </a:p>
        </p:txBody>
      </p:sp>
      <p:sp>
        <p:nvSpPr>
          <p:cNvPr name="TextBox 6" id="6"/>
          <p:cNvSpPr txBox="true"/>
          <p:nvPr/>
        </p:nvSpPr>
        <p:spPr>
          <a:xfrm rot="0">
            <a:off x="9838901" y="1322046"/>
            <a:ext cx="7601099" cy="2825702"/>
          </a:xfrm>
          <a:prstGeom prst="rect">
            <a:avLst/>
          </a:prstGeom>
        </p:spPr>
        <p:txBody>
          <a:bodyPr anchor="t" rtlCol="false" tIns="0" lIns="0" bIns="0" rIns="0">
            <a:spAutoFit/>
          </a:bodyPr>
          <a:lstStyle/>
          <a:p>
            <a:pPr algn="l">
              <a:lnSpc>
                <a:spcPts val="3214"/>
              </a:lnSpc>
              <a:spcBef>
                <a:spcPct val="0"/>
              </a:spcBef>
            </a:pPr>
            <a:r>
              <a:rPr lang="en-US" sz="3033">
                <a:solidFill>
                  <a:srgbClr val="FFFFFF"/>
                </a:solidFill>
                <a:latin typeface="TT Lakes Neue"/>
                <a:ea typeface="TT Lakes Neue"/>
                <a:cs typeface="TT Lakes Neue"/>
                <a:sym typeface="TT Lakes Neue"/>
              </a:rPr>
              <a:t>🔹 Step 5: SQL Queries</a:t>
            </a:r>
          </a:p>
          <a:p>
            <a:pPr algn="l">
              <a:lnSpc>
                <a:spcPts val="3214"/>
              </a:lnSpc>
              <a:spcBef>
                <a:spcPct val="0"/>
              </a:spcBef>
            </a:pP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Top 5 industries by loss or attacks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Year-over-year trends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Rare (anomalous) attack types</a:t>
            </a:r>
          </a:p>
          <a:p>
            <a:pPr algn="l" marL="654826" indent="-327413" lvl="1">
              <a:lnSpc>
                <a:spcPts val="3214"/>
              </a:lnSpc>
              <a:buFont typeface="Arial"/>
              <a:buChar char="•"/>
            </a:pPr>
            <a:r>
              <a:rPr lang="en-US" sz="3033">
                <a:solidFill>
                  <a:srgbClr val="FFFFFF"/>
                </a:solidFill>
                <a:latin typeface="TT Lakes Neue"/>
                <a:ea typeface="TT Lakes Neue"/>
                <a:cs typeface="TT Lakes Neue"/>
                <a:sym typeface="TT Lakes Neue"/>
              </a:rPr>
              <a:t>Avg resolution time by defense mechanism</a:t>
            </a:r>
          </a:p>
        </p:txBody>
      </p:sp>
      <p:sp>
        <p:nvSpPr>
          <p:cNvPr name="TextBox 7" id="7"/>
          <p:cNvSpPr txBox="true"/>
          <p:nvPr/>
        </p:nvSpPr>
        <p:spPr>
          <a:xfrm rot="0">
            <a:off x="1028700" y="1076325"/>
            <a:ext cx="8629501" cy="481917"/>
          </a:xfrm>
          <a:prstGeom prst="rect">
            <a:avLst/>
          </a:prstGeom>
        </p:spPr>
        <p:txBody>
          <a:bodyPr anchor="t" rtlCol="false" tIns="0" lIns="0" bIns="0" rIns="0">
            <a:spAutoFit/>
          </a:bodyPr>
          <a:lstStyle/>
          <a:p>
            <a:pPr algn="l">
              <a:lnSpc>
                <a:spcPts val="3744"/>
              </a:lnSpc>
              <a:spcBef>
                <a:spcPct val="0"/>
              </a:spcBef>
            </a:pPr>
            <a:r>
              <a:rPr lang="en-US" b="true" sz="3532">
                <a:solidFill>
                  <a:srgbClr val="FFFFFF"/>
                </a:solidFill>
                <a:latin typeface="TT Lakes Neue Bold"/>
                <a:ea typeface="TT Lakes Neue Bold"/>
                <a:cs typeface="TT Lakes Neue Bold"/>
                <a:sym typeface="TT Lakes Neue Bold"/>
              </a:rPr>
              <a:t>✅ PHASE 2: ETL into SQL Database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1028700" y="1066800"/>
            <a:ext cx="13175986" cy="1364062"/>
          </a:xfrm>
          <a:prstGeom prst="rect">
            <a:avLst/>
          </a:prstGeom>
        </p:spPr>
        <p:txBody>
          <a:bodyPr anchor="t" rtlCol="false" tIns="0" lIns="0" bIns="0" rIns="0">
            <a:spAutoFit/>
          </a:bodyPr>
          <a:lstStyle/>
          <a:p>
            <a:pPr algn="l">
              <a:lnSpc>
                <a:spcPts val="3532"/>
              </a:lnSpc>
              <a:spcBef>
                <a:spcPct val="0"/>
              </a:spcBef>
            </a:pPr>
            <a:r>
              <a:rPr lang="en-US" b="true" sz="3333">
                <a:solidFill>
                  <a:srgbClr val="FFFFFF"/>
                </a:solidFill>
                <a:latin typeface="TT Lakes Neue Bold"/>
                <a:ea typeface="TT Lakes Neue Bold"/>
                <a:cs typeface="TT Lakes Neue Bold"/>
                <a:sym typeface="TT Lakes Neue Bold"/>
              </a:rPr>
              <a:t>✅ PHASE 3: Modeling (Anomaly Detection &amp; Behavioral Analytics)</a:t>
            </a:r>
          </a:p>
          <a:p>
            <a:pPr algn="l">
              <a:lnSpc>
                <a:spcPts val="3532"/>
              </a:lnSpc>
              <a:spcBef>
                <a:spcPct val="0"/>
              </a:spcBef>
            </a:pPr>
            <a:r>
              <a:rPr lang="en-US" b="true" sz="3333">
                <a:solidFill>
                  <a:srgbClr val="FFFFFF"/>
                </a:solidFill>
                <a:latin typeface="TT Lakes Neue Bold"/>
                <a:ea typeface="TT Lakes Neue Bold"/>
                <a:cs typeface="TT Lakes Neue Bold"/>
                <a:sym typeface="TT Lakes Neue Bold"/>
              </a:rPr>
              <a:t>with Isolation Forest, One-Class SVM, and    KMeans</a:t>
            </a:r>
          </a:p>
        </p:txBody>
      </p:sp>
      <p:sp>
        <p:nvSpPr>
          <p:cNvPr name="Freeform 4" id="4"/>
          <p:cNvSpPr/>
          <p:nvPr/>
        </p:nvSpPr>
        <p:spPr>
          <a:xfrm flipH="false" flipV="false" rot="0">
            <a:off x="14732966" y="84058"/>
            <a:ext cx="2182737" cy="2396219"/>
          </a:xfrm>
          <a:custGeom>
            <a:avLst/>
            <a:gdLst/>
            <a:ahLst/>
            <a:cxnLst/>
            <a:rect r="r" b="b" t="t" l="l"/>
            <a:pathLst>
              <a:path h="2396219" w="2182737">
                <a:moveTo>
                  <a:pt x="0" y="0"/>
                </a:moveTo>
                <a:lnTo>
                  <a:pt x="2182738" y="0"/>
                </a:lnTo>
                <a:lnTo>
                  <a:pt x="2182738" y="2396219"/>
                </a:lnTo>
                <a:lnTo>
                  <a:pt x="0" y="2396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821765" y="4130049"/>
            <a:ext cx="10769734" cy="3516805"/>
          </a:xfrm>
          <a:custGeom>
            <a:avLst/>
            <a:gdLst/>
            <a:ahLst/>
            <a:cxnLst/>
            <a:rect r="r" b="b" t="t" l="l"/>
            <a:pathLst>
              <a:path h="3516805" w="10769734">
                <a:moveTo>
                  <a:pt x="0" y="0"/>
                </a:moveTo>
                <a:lnTo>
                  <a:pt x="10769734" y="0"/>
                </a:lnTo>
                <a:lnTo>
                  <a:pt x="10769734" y="3516804"/>
                </a:lnTo>
                <a:lnTo>
                  <a:pt x="0" y="3516804"/>
                </a:lnTo>
                <a:lnTo>
                  <a:pt x="0" y="0"/>
                </a:lnTo>
                <a:close/>
              </a:path>
            </a:pathLst>
          </a:custGeom>
          <a:blipFill>
            <a:blip r:embed="rId5"/>
            <a:stretch>
              <a:fillRect l="0" t="-575" r="0" b="-967"/>
            </a:stretch>
          </a:blipFill>
        </p:spPr>
      </p:sp>
      <p:sp>
        <p:nvSpPr>
          <p:cNvPr name="TextBox 6" id="6"/>
          <p:cNvSpPr txBox="true"/>
          <p:nvPr/>
        </p:nvSpPr>
        <p:spPr>
          <a:xfrm rot="0">
            <a:off x="161863" y="2508852"/>
            <a:ext cx="8982137" cy="3379599"/>
          </a:xfrm>
          <a:prstGeom prst="rect">
            <a:avLst/>
          </a:prstGeom>
        </p:spPr>
        <p:txBody>
          <a:bodyPr anchor="t" rtlCol="false" tIns="0" lIns="0" bIns="0" rIns="0">
            <a:spAutoFit/>
          </a:bodyPr>
          <a:lstStyle/>
          <a:p>
            <a:pPr algn="ctr">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Step 6: Feature Engineering:</a:t>
            </a:r>
          </a:p>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Convert Attack Type, Industry, Source to numeric (OneHot/Label Encoding)</a:t>
            </a:r>
          </a:p>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Normalize values like Loss, Users, Time</a:t>
            </a:r>
          </a:p>
          <a:p>
            <a:pPr algn="ctr">
              <a:lnSpc>
                <a:spcPts val="3320"/>
              </a:lnSpc>
              <a:spcBef>
                <a:spcPct val="0"/>
              </a:spcBef>
            </a:pPr>
          </a:p>
        </p:txBody>
      </p:sp>
      <p:sp>
        <p:nvSpPr>
          <p:cNvPr name="TextBox 7" id="7"/>
          <p:cNvSpPr txBox="true"/>
          <p:nvPr/>
        </p:nvSpPr>
        <p:spPr>
          <a:xfrm rot="0">
            <a:off x="305097" y="5917026"/>
            <a:ext cx="8115300" cy="4636775"/>
          </a:xfrm>
          <a:prstGeom prst="rect">
            <a:avLst/>
          </a:prstGeom>
        </p:spPr>
        <p:txBody>
          <a:bodyPr anchor="t" rtlCol="false" tIns="0" lIns="0" bIns="0" rIns="0">
            <a:spAutoFit/>
          </a:bodyPr>
          <a:lstStyle/>
          <a:p>
            <a:pPr algn="l">
              <a:lnSpc>
                <a:spcPts val="3320"/>
              </a:lnSpc>
              <a:spcBef>
                <a:spcPct val="0"/>
              </a:spcBef>
            </a:pPr>
            <a:r>
              <a:rPr lang="en-US" sz="3133">
                <a:solidFill>
                  <a:srgbClr val="FFFFFF"/>
                </a:solidFill>
                <a:latin typeface="TT Lakes Neue"/>
                <a:ea typeface="TT Lakes Neue"/>
                <a:cs typeface="TT Lakes Neue"/>
                <a:sym typeface="TT Lakes Neue"/>
              </a:rPr>
              <a:t>🔹 Step 7: Modeling Techniques:</a:t>
            </a:r>
          </a:p>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•Applied ML models using :</a:t>
            </a:r>
          </a:p>
          <a:p>
            <a:pPr algn="l">
              <a:lnSpc>
                <a:spcPts val="3320"/>
              </a:lnSpc>
              <a:spcBef>
                <a:spcPct val="0"/>
              </a:spcBef>
            </a:pPr>
            <a:r>
              <a:rPr lang="en-US" sz="3133">
                <a:solidFill>
                  <a:srgbClr val="FFFFFF"/>
                </a:solidFill>
                <a:latin typeface="TT Lakes Neue"/>
                <a:ea typeface="TT Lakes Neue"/>
                <a:cs typeface="TT Lakes Neue"/>
                <a:sym typeface="TT Lakes Neue"/>
              </a:rPr>
              <a:t>- Isolation Forest – Outlier detection (PyOD)</a:t>
            </a:r>
          </a:p>
          <a:p>
            <a:pPr algn="l">
              <a:lnSpc>
                <a:spcPts val="3320"/>
              </a:lnSpc>
              <a:spcBef>
                <a:spcPct val="0"/>
              </a:spcBef>
            </a:pPr>
            <a:r>
              <a:rPr lang="en-US" sz="3133">
                <a:solidFill>
                  <a:srgbClr val="FFFFFF"/>
                </a:solidFill>
                <a:latin typeface="TT Lakes Neue"/>
                <a:ea typeface="TT Lakes Neue"/>
                <a:cs typeface="TT Lakes Neue"/>
                <a:sym typeface="TT Lakes Neue"/>
              </a:rPr>
              <a:t>- One-Class SVM – Behavioral deviation (Scikit-learn)</a:t>
            </a:r>
          </a:p>
          <a:p>
            <a:pPr algn="l">
              <a:lnSpc>
                <a:spcPts val="3320"/>
              </a:lnSpc>
              <a:spcBef>
                <a:spcPct val="0"/>
              </a:spcBef>
            </a:pPr>
            <a:r>
              <a:rPr lang="en-US" sz="3133">
                <a:solidFill>
                  <a:srgbClr val="FFFFFF"/>
                </a:solidFill>
                <a:latin typeface="TT Lakes Neue"/>
                <a:ea typeface="TT Lakes Neue"/>
                <a:cs typeface="TT Lakes Neue"/>
                <a:sym typeface="TT Lakes Neue"/>
              </a:rPr>
              <a:t>- KMeans – Cluster incidents by similarity (Scikit-learn)</a:t>
            </a:r>
          </a:p>
          <a:p>
            <a:pPr algn="l">
              <a:lnSpc>
                <a:spcPts val="3320"/>
              </a:lnSpc>
              <a:spcBef>
                <a:spcPct val="0"/>
              </a:spcBef>
            </a:pPr>
          </a:p>
          <a:p>
            <a:pPr algn="l">
              <a:lnSpc>
                <a:spcPts val="332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10482454" y="202979"/>
            <a:ext cx="7805546" cy="2258620"/>
          </a:xfrm>
          <a:prstGeom prst="rect">
            <a:avLst/>
          </a:prstGeom>
        </p:spPr>
        <p:txBody>
          <a:bodyPr anchor="t" rtlCol="false" tIns="0" lIns="0" bIns="0" rIns="0">
            <a:spAutoFit/>
          </a:bodyPr>
          <a:lstStyle/>
          <a:p>
            <a:pPr algn="l">
              <a:lnSpc>
                <a:spcPts val="1769"/>
              </a:lnSpc>
              <a:spcBef>
                <a:spcPct val="0"/>
              </a:spcBef>
            </a:pPr>
          </a:p>
          <a:p>
            <a:pPr algn="l">
              <a:lnSpc>
                <a:spcPts val="2378"/>
              </a:lnSpc>
              <a:spcBef>
                <a:spcPct val="0"/>
              </a:spcBef>
            </a:pPr>
            <a:r>
              <a:rPr lang="en-US" sz="2244">
                <a:solidFill>
                  <a:srgbClr val="FFFFFF"/>
                </a:solidFill>
                <a:latin typeface="TT Lakes Neue"/>
                <a:ea typeface="TT Lakes Neue"/>
                <a:cs typeface="TT Lakes Neue"/>
                <a:sym typeface="TT Lakes Neue"/>
              </a:rPr>
              <a:t>🔹 Step 8: Power BI Dashboard Ideas</a:t>
            </a:r>
          </a:p>
          <a:p>
            <a:pPr algn="l">
              <a:lnSpc>
                <a:spcPts val="2378"/>
              </a:lnSpc>
              <a:spcBef>
                <a:spcPct val="0"/>
              </a:spcBef>
            </a:pPr>
          </a:p>
          <a:p>
            <a:pPr algn="l" marL="549313" indent="-274656" lvl="1">
              <a:lnSpc>
                <a:spcPts val="2696"/>
              </a:lnSpc>
              <a:buFont typeface="Arial"/>
              <a:buChar char="•"/>
            </a:pPr>
            <a:r>
              <a:rPr lang="en-US" sz="2544">
                <a:solidFill>
                  <a:srgbClr val="FFFFFF"/>
                </a:solidFill>
                <a:latin typeface="TT Lakes Neue"/>
                <a:ea typeface="TT Lakes Neue"/>
                <a:cs typeface="TT Lakes Neue"/>
                <a:sym typeface="TT Lakes Neue"/>
              </a:rPr>
              <a:t>Bar Chart: Top Attack Types by Financial Loss</a:t>
            </a:r>
          </a:p>
          <a:p>
            <a:pPr algn="l" marL="484543" indent="-242271" lvl="1">
              <a:lnSpc>
                <a:spcPts val="2378"/>
              </a:lnSpc>
              <a:buFont typeface="Arial"/>
              <a:buChar char="•"/>
            </a:pPr>
            <a:r>
              <a:rPr lang="en-US" sz="2244">
                <a:solidFill>
                  <a:srgbClr val="FFFFFF"/>
                </a:solidFill>
                <a:latin typeface="TT Lakes Neue"/>
                <a:ea typeface="TT Lakes Neue"/>
                <a:cs typeface="TT Lakes Neue"/>
                <a:sym typeface="TT Lakes Neue"/>
              </a:rPr>
              <a:t>Line chart: YOY-Yearly trends in loss or attack volume</a:t>
            </a:r>
          </a:p>
          <a:p>
            <a:pPr algn="l" marL="484543" indent="-242271" lvl="1">
              <a:lnSpc>
                <a:spcPts val="2378"/>
              </a:lnSpc>
              <a:buFont typeface="Arial"/>
              <a:buChar char="•"/>
            </a:pPr>
            <a:r>
              <a:rPr lang="en-US" sz="2244">
                <a:solidFill>
                  <a:srgbClr val="FFFFFF"/>
                </a:solidFill>
                <a:latin typeface="TT Lakes Neue"/>
                <a:ea typeface="TT Lakes Neue"/>
                <a:cs typeface="TT Lakes Neue"/>
                <a:sym typeface="TT Lakes Neue"/>
              </a:rPr>
              <a:t>Gauge Chart: Total financial Loss</a:t>
            </a:r>
          </a:p>
          <a:p>
            <a:pPr algn="l" marL="484543" indent="-242271" lvl="1">
              <a:lnSpc>
                <a:spcPts val="2378"/>
              </a:lnSpc>
              <a:buFont typeface="Arial"/>
              <a:buChar char="•"/>
            </a:pPr>
            <a:r>
              <a:rPr lang="en-US" sz="2244">
                <a:solidFill>
                  <a:srgbClr val="FFFFFF"/>
                </a:solidFill>
                <a:latin typeface="TT Lakes Neue"/>
                <a:ea typeface="TT Lakes Neue"/>
                <a:cs typeface="TT Lakes Neue"/>
                <a:sym typeface="TT Lakes Neue"/>
              </a:rPr>
              <a:t>Pie chart: Attackes by Source Type</a:t>
            </a:r>
          </a:p>
          <a:p>
            <a:pPr algn="l">
              <a:lnSpc>
                <a:spcPts val="1769"/>
              </a:lnSpc>
            </a:pPr>
          </a:p>
        </p:txBody>
      </p:sp>
      <p:sp>
        <p:nvSpPr>
          <p:cNvPr name="Freeform 4" id="4"/>
          <p:cNvSpPr/>
          <p:nvPr/>
        </p:nvSpPr>
        <p:spPr>
          <a:xfrm flipH="false" flipV="false" rot="0">
            <a:off x="0" y="2305703"/>
            <a:ext cx="14173518" cy="7981297"/>
          </a:xfrm>
          <a:custGeom>
            <a:avLst/>
            <a:gdLst/>
            <a:ahLst/>
            <a:cxnLst/>
            <a:rect r="r" b="b" t="t" l="l"/>
            <a:pathLst>
              <a:path h="7981297" w="14173518">
                <a:moveTo>
                  <a:pt x="0" y="0"/>
                </a:moveTo>
                <a:lnTo>
                  <a:pt x="14173518" y="0"/>
                </a:lnTo>
                <a:lnTo>
                  <a:pt x="14173518" y="7981297"/>
                </a:lnTo>
                <a:lnTo>
                  <a:pt x="0" y="7981297"/>
                </a:lnTo>
                <a:lnTo>
                  <a:pt x="0" y="0"/>
                </a:lnTo>
                <a:close/>
              </a:path>
            </a:pathLst>
          </a:custGeom>
          <a:blipFill>
            <a:blip r:embed="rId3"/>
            <a:stretch>
              <a:fillRect l="0" t="-1268" r="0" b="-1508"/>
            </a:stretch>
          </a:blipFill>
        </p:spPr>
      </p:sp>
      <p:sp>
        <p:nvSpPr>
          <p:cNvPr name="TextBox 5" id="5"/>
          <p:cNvSpPr txBox="true"/>
          <p:nvPr/>
        </p:nvSpPr>
        <p:spPr>
          <a:xfrm rot="0">
            <a:off x="0" y="1120795"/>
            <a:ext cx="8434388" cy="461089"/>
          </a:xfrm>
          <a:prstGeom prst="rect">
            <a:avLst/>
          </a:prstGeom>
        </p:spPr>
        <p:txBody>
          <a:bodyPr anchor="t" rtlCol="false" tIns="0" lIns="0" bIns="0" rIns="0">
            <a:spAutoFit/>
          </a:bodyPr>
          <a:lstStyle/>
          <a:p>
            <a:pPr algn="l">
              <a:lnSpc>
                <a:spcPts val="3638"/>
              </a:lnSpc>
              <a:spcBef>
                <a:spcPct val="0"/>
              </a:spcBef>
            </a:pPr>
            <a:r>
              <a:rPr lang="en-US" b="true" sz="3432">
                <a:solidFill>
                  <a:srgbClr val="FFFFFF"/>
                </a:solidFill>
                <a:latin typeface="TT Lakes Neue Bold"/>
                <a:ea typeface="TT Lakes Neue Bold"/>
                <a:cs typeface="TT Lakes Neue Bold"/>
                <a:sym typeface="TT Lakes Neue Bold"/>
              </a:rPr>
              <a:t>✅ PHASE 4: Visualization in Power BI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490385" y="4886423"/>
            <a:ext cx="9486404" cy="5055833"/>
          </a:xfrm>
          <a:prstGeom prst="rect">
            <a:avLst/>
          </a:prstGeom>
        </p:spPr>
        <p:txBody>
          <a:bodyPr anchor="t" rtlCol="false" tIns="0" lIns="0" bIns="0" rIns="0">
            <a:spAutoFit/>
          </a:bodyPr>
          <a:lstStyle/>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Step 9: Key Questions Answered</a:t>
            </a:r>
          </a:p>
          <a:p>
            <a:pPr algn="l">
              <a:lnSpc>
                <a:spcPts val="3320"/>
              </a:lnSpc>
              <a:spcBef>
                <a:spcPct val="0"/>
              </a:spcBef>
            </a:pPr>
          </a:p>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Answer questions like:</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What are the most damaging attack types?</a:t>
            </a:r>
          </a:p>
          <a:p>
            <a:pPr algn="l">
              <a:lnSpc>
                <a:spcPts val="3320"/>
              </a:lnSpc>
            </a:pP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Which industries are most vulnerable?</a:t>
            </a:r>
          </a:p>
          <a:p>
            <a:pPr algn="l">
              <a:lnSpc>
                <a:spcPts val="3320"/>
              </a:lnSpc>
            </a:pP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Are certain countries seeing increasing trends?</a:t>
            </a:r>
          </a:p>
          <a:p>
            <a:pPr algn="l">
              <a:lnSpc>
                <a:spcPts val="3320"/>
              </a:lnSpc>
            </a:pP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What patterns show potential anomalies?</a:t>
            </a:r>
          </a:p>
        </p:txBody>
      </p:sp>
      <p:sp>
        <p:nvSpPr>
          <p:cNvPr name="TextBox 4" id="4"/>
          <p:cNvSpPr txBox="true"/>
          <p:nvPr/>
        </p:nvSpPr>
        <p:spPr>
          <a:xfrm rot="0">
            <a:off x="1028700" y="1085850"/>
            <a:ext cx="9766563" cy="504564"/>
          </a:xfrm>
          <a:prstGeom prst="rect">
            <a:avLst/>
          </a:prstGeom>
        </p:spPr>
        <p:txBody>
          <a:bodyPr anchor="t" rtlCol="false" tIns="0" lIns="0" bIns="0" rIns="0">
            <a:spAutoFit/>
          </a:bodyPr>
          <a:lstStyle/>
          <a:p>
            <a:pPr algn="l">
              <a:lnSpc>
                <a:spcPts val="3956"/>
              </a:lnSpc>
              <a:spcBef>
                <a:spcPct val="0"/>
              </a:spcBef>
            </a:pPr>
            <a:r>
              <a:rPr lang="en-US" b="true" sz="3732">
                <a:solidFill>
                  <a:srgbClr val="FFFFFF"/>
                </a:solidFill>
                <a:latin typeface="TT Lakes Neue Bold"/>
                <a:ea typeface="TT Lakes Neue Bold"/>
                <a:cs typeface="TT Lakes Neue Bold"/>
                <a:sym typeface="TT Lakes Neue Bold"/>
              </a:rPr>
              <a:t>✅ PHASE 5: Interpretation &amp; Reporting</a:t>
            </a:r>
          </a:p>
        </p:txBody>
      </p:sp>
      <p:grpSp>
        <p:nvGrpSpPr>
          <p:cNvPr name="Group 5" id="5"/>
          <p:cNvGrpSpPr/>
          <p:nvPr/>
        </p:nvGrpSpPr>
        <p:grpSpPr>
          <a:xfrm rot="0">
            <a:off x="0" y="2214493"/>
            <a:ext cx="14457354" cy="2929007"/>
            <a:chOff x="0" y="0"/>
            <a:chExt cx="2239822" cy="453780"/>
          </a:xfrm>
        </p:grpSpPr>
        <p:sp>
          <p:nvSpPr>
            <p:cNvPr name="Freeform 6" id="6"/>
            <p:cNvSpPr/>
            <p:nvPr/>
          </p:nvSpPr>
          <p:spPr>
            <a:xfrm flipH="false" flipV="false" rot="0">
              <a:off x="0" y="0"/>
              <a:ext cx="2239822" cy="453780"/>
            </a:xfrm>
            <a:custGeom>
              <a:avLst/>
              <a:gdLst/>
              <a:ahLst/>
              <a:cxnLst/>
              <a:rect r="r" b="b" t="t" l="l"/>
              <a:pathLst>
                <a:path h="453780" w="2239822">
                  <a:moveTo>
                    <a:pt x="0" y="0"/>
                  </a:moveTo>
                  <a:lnTo>
                    <a:pt x="2239822" y="0"/>
                  </a:lnTo>
                  <a:lnTo>
                    <a:pt x="2239822" y="453780"/>
                  </a:lnTo>
                  <a:lnTo>
                    <a:pt x="0" y="453780"/>
                  </a:lnTo>
                  <a:close/>
                </a:path>
              </a:pathLst>
            </a:custGeom>
            <a:blipFill>
              <a:blip r:embed="rId3"/>
              <a:stretch>
                <a:fillRect l="0" t="-88822" r="0" b="-88822"/>
              </a:stretch>
            </a:blipFill>
            <a:ln w="38100" cap="sq">
              <a:gradFill>
                <a:gsLst>
                  <a:gs pos="0">
                    <a:srgbClr val="45DEEF">
                      <a:alpha val="100000"/>
                    </a:srgbClr>
                  </a:gs>
                  <a:gs pos="100000">
                    <a:srgbClr val="0074AD">
                      <a:alpha val="6500"/>
                    </a:srgbClr>
                  </a:gs>
                </a:gsLst>
                <a:lin ang="0"/>
              </a:gradFill>
              <a:prstDash val="solid"/>
              <a:miter/>
            </a:ln>
          </p:spPr>
        </p:sp>
      </p:grpSp>
      <p:sp>
        <p:nvSpPr>
          <p:cNvPr name="TextBox 7" id="7"/>
          <p:cNvSpPr txBox="true"/>
          <p:nvPr/>
        </p:nvSpPr>
        <p:spPr>
          <a:xfrm rot="0">
            <a:off x="10397258" y="4886423"/>
            <a:ext cx="7890742" cy="4613731"/>
          </a:xfrm>
          <a:prstGeom prst="rect">
            <a:avLst/>
          </a:prstGeom>
        </p:spPr>
        <p:txBody>
          <a:bodyPr anchor="t" rtlCol="false" tIns="0" lIns="0" bIns="0" rIns="0">
            <a:spAutoFit/>
          </a:bodyPr>
          <a:lstStyle/>
          <a:p>
            <a:pPr algn="l">
              <a:lnSpc>
                <a:spcPts val="3304"/>
              </a:lnSpc>
              <a:spcBef>
                <a:spcPct val="0"/>
              </a:spcBef>
            </a:pPr>
          </a:p>
          <a:p>
            <a:pPr algn="l">
              <a:lnSpc>
                <a:spcPts val="3304"/>
              </a:lnSpc>
              <a:spcBef>
                <a:spcPct val="0"/>
              </a:spcBef>
            </a:pPr>
            <a:r>
              <a:rPr lang="en-US" sz="3117">
                <a:solidFill>
                  <a:srgbClr val="FFFFFF"/>
                </a:solidFill>
                <a:latin typeface="TT Lakes Neue"/>
                <a:ea typeface="TT Lakes Neue"/>
                <a:cs typeface="TT Lakes Neue"/>
                <a:sym typeface="TT Lakes Neue"/>
              </a:rPr>
              <a:t>🔹Step 1o: Reporting</a:t>
            </a:r>
          </a:p>
          <a:p>
            <a:pPr algn="l">
              <a:lnSpc>
                <a:spcPts val="3304"/>
              </a:lnSpc>
              <a:spcBef>
                <a:spcPct val="0"/>
              </a:spcBef>
            </a:pPr>
          </a:p>
          <a:p>
            <a:pPr algn="l">
              <a:lnSpc>
                <a:spcPts val="3304"/>
              </a:lnSpc>
              <a:spcBef>
                <a:spcPct val="0"/>
              </a:spcBef>
            </a:pPr>
            <a:r>
              <a:rPr lang="en-US" sz="3117">
                <a:solidFill>
                  <a:srgbClr val="FFFFFF"/>
                </a:solidFill>
                <a:latin typeface="TT Lakes Neue"/>
                <a:ea typeface="TT Lakes Neue"/>
                <a:cs typeface="TT Lakes Neue"/>
                <a:sym typeface="TT Lakes Neue"/>
              </a:rPr>
              <a:t>This project proves the value of applying machine learning in cybersecurity. By using anomaly detection and clustering, we flagged risky incidents that deviate from normal patterns. With SQL and Power BI, we transformed data into real-time insights for proactive defense.</a:t>
            </a:r>
          </a:p>
          <a:p>
            <a:pPr algn="l">
              <a:lnSpc>
                <a:spcPts val="330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18387059" cy="3515099"/>
            <a:chOff x="0" y="0"/>
            <a:chExt cx="4842682" cy="925787"/>
          </a:xfrm>
        </p:grpSpPr>
        <p:sp>
          <p:nvSpPr>
            <p:cNvPr name="Freeform 11" id="11"/>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3" id="13"/>
          <p:cNvGrpSpPr/>
          <p:nvPr/>
        </p:nvGrpSpPr>
        <p:grpSpPr>
          <a:xfrm rot="0">
            <a:off x="5581722" y="4014497"/>
            <a:ext cx="3331953" cy="4061629"/>
            <a:chOff x="0" y="0"/>
            <a:chExt cx="516207" cy="629253"/>
          </a:xfrm>
        </p:grpSpPr>
        <p:sp>
          <p:nvSpPr>
            <p:cNvPr name="Freeform 14" id="14"/>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5"/>
              <a:stretch>
                <a:fillRect l="-41481" t="0" r="-41481"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5" id="15"/>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16</a:t>
            </a:r>
          </a:p>
        </p:txBody>
      </p:sp>
      <p:sp>
        <p:nvSpPr>
          <p:cNvPr name="TextBox 16" id="16"/>
          <p:cNvSpPr txBox="true"/>
          <p:nvPr/>
        </p:nvSpPr>
        <p:spPr>
          <a:xfrm rot="0">
            <a:off x="1845362" y="2840654"/>
            <a:ext cx="7068313" cy="2302800"/>
          </a:xfrm>
          <a:prstGeom prst="rect">
            <a:avLst/>
          </a:prstGeom>
        </p:spPr>
        <p:txBody>
          <a:bodyPr anchor="t" rtlCol="false" tIns="0" lIns="0" bIns="0" rIns="0">
            <a:spAutoFit/>
          </a:bodyPr>
          <a:lstStyle/>
          <a:p>
            <a:pPr algn="l">
              <a:lnSpc>
                <a:spcPts val="8919"/>
              </a:lnSpc>
            </a:pPr>
            <a:r>
              <a:rPr lang="en-US" sz="8414">
                <a:solidFill>
                  <a:srgbClr val="FFFFFF"/>
                </a:solidFill>
                <a:latin typeface="Anton"/>
                <a:ea typeface="Anton"/>
                <a:cs typeface="Anton"/>
                <a:sym typeface="Anton"/>
              </a:rPr>
              <a:t>CHALLENGES</a:t>
            </a:r>
          </a:p>
          <a:p>
            <a:pPr algn="l">
              <a:lnSpc>
                <a:spcPts val="8919"/>
              </a:lnSpc>
              <a:spcBef>
                <a:spcPct val="0"/>
              </a:spcBef>
            </a:pPr>
          </a:p>
        </p:txBody>
      </p:sp>
      <p:grpSp>
        <p:nvGrpSpPr>
          <p:cNvPr name="Group 17" id="17"/>
          <p:cNvGrpSpPr/>
          <p:nvPr/>
        </p:nvGrpSpPr>
        <p:grpSpPr>
          <a:xfrm rot="0">
            <a:off x="1994563" y="4014497"/>
            <a:ext cx="3331953" cy="4061629"/>
            <a:chOff x="0" y="0"/>
            <a:chExt cx="516207" cy="629253"/>
          </a:xfrm>
        </p:grpSpPr>
        <p:sp>
          <p:nvSpPr>
            <p:cNvPr name="Freeform 18" id="18"/>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6"/>
              <a:stretch>
                <a:fillRect l="-41481" t="0" r="-41481"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9" id="19"/>
          <p:cNvGrpSpPr/>
          <p:nvPr/>
        </p:nvGrpSpPr>
        <p:grpSpPr>
          <a:xfrm rot="0">
            <a:off x="9746598" y="2819371"/>
            <a:ext cx="418645" cy="41864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1" id="21"/>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2" id="22"/>
          <p:cNvGrpSpPr/>
          <p:nvPr/>
        </p:nvGrpSpPr>
        <p:grpSpPr>
          <a:xfrm rot="0">
            <a:off x="9746598" y="4435937"/>
            <a:ext cx="418645" cy="41864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4" id="24"/>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5" id="25"/>
          <p:cNvGrpSpPr/>
          <p:nvPr/>
        </p:nvGrpSpPr>
        <p:grpSpPr>
          <a:xfrm rot="0">
            <a:off x="9746598" y="6052503"/>
            <a:ext cx="418645" cy="41864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7" id="27"/>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8" id="28"/>
          <p:cNvSpPr txBox="true"/>
          <p:nvPr/>
        </p:nvSpPr>
        <p:spPr>
          <a:xfrm rot="0">
            <a:off x="9170850" y="1637458"/>
            <a:ext cx="8247293" cy="7243154"/>
          </a:xfrm>
          <a:prstGeom prst="rect">
            <a:avLst/>
          </a:prstGeom>
        </p:spPr>
        <p:txBody>
          <a:bodyPr anchor="t" rtlCol="false" tIns="0" lIns="0" bIns="0" rIns="0">
            <a:spAutoFit/>
          </a:bodyPr>
          <a:lstStyle/>
          <a:p>
            <a:pPr algn="l">
              <a:lnSpc>
                <a:spcPts val="3040"/>
              </a:lnSpc>
              <a:spcBef>
                <a:spcPct val="0"/>
              </a:spcBef>
            </a:pPr>
            <a:r>
              <a:rPr lang="en-US" sz="2867">
                <a:solidFill>
                  <a:srgbClr val="FFFFFF"/>
                </a:solidFill>
                <a:latin typeface="TT Lakes Neue"/>
                <a:ea typeface="TT Lakes Neue"/>
                <a:cs typeface="TT Lakes Neue"/>
                <a:sym typeface="TT Lakes Neue"/>
              </a:rPr>
              <a:t>🔹 </a:t>
            </a:r>
            <a:r>
              <a:rPr lang="en-US" b="true" sz="2867">
                <a:solidFill>
                  <a:srgbClr val="5EC2D4"/>
                </a:solidFill>
                <a:latin typeface="TT Lakes Neue Bold"/>
                <a:ea typeface="TT Lakes Neue Bold"/>
                <a:cs typeface="TT Lakes Neue Bold"/>
                <a:sym typeface="TT Lakes Neue Bold"/>
              </a:rPr>
              <a:t>Data Imbalance</a:t>
            </a: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Most data is normal behavior; attacks are rare. This makes it hard for models to detect threats accurately.</a:t>
            </a:r>
          </a:p>
          <a:p>
            <a:pPr algn="l">
              <a:lnSpc>
                <a:spcPts val="3040"/>
              </a:lnSpc>
              <a:spcBef>
                <a:spcPct val="0"/>
              </a:spcBef>
            </a:pP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a:t>
            </a:r>
            <a:r>
              <a:rPr lang="en-US" b="true" sz="2867">
                <a:solidFill>
                  <a:srgbClr val="5EC2D4"/>
                </a:solidFill>
                <a:latin typeface="TT Lakes Neue Bold"/>
                <a:ea typeface="TT Lakes Neue Bold"/>
                <a:cs typeface="TT Lakes Neue Bold"/>
                <a:sym typeface="TT Lakes Neue Bold"/>
              </a:rPr>
              <a:t>False Positives/Negatives</a:t>
            </a: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Too many false alerts can overwhelm teams (false positives), while missed threats (false negatives) can cause harm.</a:t>
            </a:r>
          </a:p>
          <a:p>
            <a:pPr algn="l">
              <a:lnSpc>
                <a:spcPts val="3040"/>
              </a:lnSpc>
              <a:spcBef>
                <a:spcPct val="0"/>
              </a:spcBef>
            </a:pP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a:t>
            </a:r>
            <a:r>
              <a:rPr lang="en-US" b="true" sz="2867">
                <a:solidFill>
                  <a:srgbClr val="5EC2D4"/>
                </a:solidFill>
                <a:latin typeface="TT Lakes Neue Bold"/>
                <a:ea typeface="TT Lakes Neue Bold"/>
                <a:cs typeface="TT Lakes Neue Bold"/>
                <a:sym typeface="TT Lakes Neue Bold"/>
              </a:rPr>
              <a:t>Privacy Concerns</a:t>
            </a: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Monitoring user behavior can raise privacy issues. Data must be handled responsibly and follow privacy laws.</a:t>
            </a:r>
          </a:p>
          <a:p>
            <a:pPr algn="l">
              <a:lnSpc>
                <a:spcPts val="3040"/>
              </a:lnSpc>
              <a:spcBef>
                <a:spcPct val="0"/>
              </a:spcBef>
            </a:pP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a:t>
            </a:r>
            <a:r>
              <a:rPr lang="en-US" b="true" sz="2867">
                <a:solidFill>
                  <a:srgbClr val="5EC2D4"/>
                </a:solidFill>
                <a:latin typeface="TT Lakes Neue Bold"/>
                <a:ea typeface="TT Lakes Neue Bold"/>
                <a:cs typeface="TT Lakes Neue Bold"/>
                <a:sym typeface="TT Lakes Neue Bold"/>
              </a:rPr>
              <a:t> Real-Time Processing</a:t>
            </a:r>
          </a:p>
          <a:p>
            <a:pPr algn="l">
              <a:lnSpc>
                <a:spcPts val="3040"/>
              </a:lnSpc>
              <a:spcBef>
                <a:spcPct val="0"/>
              </a:spcBef>
            </a:pPr>
            <a:r>
              <a:rPr lang="en-US" b="true" sz="2867">
                <a:solidFill>
                  <a:srgbClr val="FFFFFF"/>
                </a:solidFill>
                <a:latin typeface="TT Lakes Neue Bold"/>
                <a:ea typeface="TT Lakes Neue Bold"/>
                <a:cs typeface="TT Lakes Neue Bold"/>
                <a:sym typeface="TT Lakes Neue Bold"/>
              </a:rPr>
              <a:t> Cyber threats happen fast—systems need to detect and respond instantly, which demands strong computing power.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18387059" cy="3515099"/>
            <a:chOff x="0" y="0"/>
            <a:chExt cx="4842682" cy="925787"/>
          </a:xfrm>
        </p:grpSpPr>
        <p:sp>
          <p:nvSpPr>
            <p:cNvPr name="Freeform 11" id="11"/>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3" id="13"/>
          <p:cNvGrpSpPr/>
          <p:nvPr/>
        </p:nvGrpSpPr>
        <p:grpSpPr>
          <a:xfrm rot="0">
            <a:off x="8303181" y="8061969"/>
            <a:ext cx="2468532" cy="313375"/>
            <a:chOff x="0" y="0"/>
            <a:chExt cx="650148" cy="82535"/>
          </a:xfrm>
        </p:grpSpPr>
        <p:sp>
          <p:nvSpPr>
            <p:cNvPr name="Freeform 14" id="14"/>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15" id="15"/>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grpSp>
        <p:nvGrpSpPr>
          <p:cNvPr name="Group 16" id="16"/>
          <p:cNvGrpSpPr/>
          <p:nvPr/>
        </p:nvGrpSpPr>
        <p:grpSpPr>
          <a:xfrm rot="0">
            <a:off x="8303181" y="3829153"/>
            <a:ext cx="418645" cy="41864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18" id="18"/>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19" id="19"/>
          <p:cNvGrpSpPr>
            <a:grpSpLocks noChangeAspect="true"/>
          </p:cNvGrpSpPr>
          <p:nvPr/>
        </p:nvGrpSpPr>
        <p:grpSpPr>
          <a:xfrm rot="0">
            <a:off x="3321726" y="1993313"/>
            <a:ext cx="3542970" cy="7010374"/>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324" t="0" r="-22324"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9" id="29"/>
          <p:cNvGrpSpPr/>
          <p:nvPr/>
        </p:nvGrpSpPr>
        <p:grpSpPr>
          <a:xfrm rot="0">
            <a:off x="2426769" y="5159789"/>
            <a:ext cx="2070093" cy="2408835"/>
            <a:chOff x="0" y="0"/>
            <a:chExt cx="698500" cy="812800"/>
          </a:xfrm>
        </p:grpSpPr>
        <p:sp>
          <p:nvSpPr>
            <p:cNvPr name="Freeform 30" id="3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25826" t="0" r="-81041" b="0"/>
              </a:stretch>
            </a:blipFill>
            <a:ln w="38100" cap="sq">
              <a:gradFill>
                <a:gsLst>
                  <a:gs pos="0">
                    <a:srgbClr val="45DEEF">
                      <a:alpha val="100000"/>
                    </a:srgbClr>
                  </a:gs>
                  <a:gs pos="100000">
                    <a:srgbClr val="0074AD">
                      <a:alpha val="6500"/>
                    </a:srgbClr>
                  </a:gs>
                </a:gsLst>
                <a:lin ang="0"/>
              </a:gradFill>
              <a:prstDash val="solid"/>
              <a:miter/>
            </a:ln>
          </p:spPr>
        </p:sp>
      </p:grpSp>
      <p:sp>
        <p:nvSpPr>
          <p:cNvPr name="Freeform 31" id="31"/>
          <p:cNvSpPr/>
          <p:nvPr/>
        </p:nvSpPr>
        <p:spPr>
          <a:xfrm flipH="false" flipV="false" rot="0">
            <a:off x="14237916" y="284512"/>
            <a:ext cx="3536632" cy="2195780"/>
          </a:xfrm>
          <a:custGeom>
            <a:avLst/>
            <a:gdLst/>
            <a:ahLst/>
            <a:cxnLst/>
            <a:rect r="r" b="b" t="t" l="l"/>
            <a:pathLst>
              <a:path h="2195780" w="3536632">
                <a:moveTo>
                  <a:pt x="0" y="0"/>
                </a:moveTo>
                <a:lnTo>
                  <a:pt x="3536632" y="0"/>
                </a:lnTo>
                <a:lnTo>
                  <a:pt x="3536632" y="2195781"/>
                </a:lnTo>
                <a:lnTo>
                  <a:pt x="0" y="2195781"/>
                </a:lnTo>
                <a:lnTo>
                  <a:pt x="0" y="0"/>
                </a:lnTo>
                <a:close/>
              </a:path>
            </a:pathLst>
          </a:custGeom>
          <a:blipFill>
            <a:blip r:embed="rId7"/>
            <a:stretch>
              <a:fillRect l="0" t="-61064" r="0" b="0"/>
            </a:stretch>
          </a:blipFill>
        </p:spPr>
      </p:sp>
      <p:sp>
        <p:nvSpPr>
          <p:cNvPr name="TextBox 32" id="32"/>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17</a:t>
            </a:r>
          </a:p>
        </p:txBody>
      </p:sp>
      <p:sp>
        <p:nvSpPr>
          <p:cNvPr name="TextBox 33" id="33"/>
          <p:cNvSpPr txBox="true"/>
          <p:nvPr/>
        </p:nvSpPr>
        <p:spPr>
          <a:xfrm rot="0">
            <a:off x="8303181" y="2414026"/>
            <a:ext cx="8393624" cy="1173820"/>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FUTURE TRENDS</a:t>
            </a:r>
          </a:p>
        </p:txBody>
      </p:sp>
      <p:sp>
        <p:nvSpPr>
          <p:cNvPr name="TextBox 34" id="34"/>
          <p:cNvSpPr txBox="true"/>
          <p:nvPr/>
        </p:nvSpPr>
        <p:spPr>
          <a:xfrm rot="0">
            <a:off x="8721826" y="3876778"/>
            <a:ext cx="7974979" cy="6191862"/>
          </a:xfrm>
          <a:prstGeom prst="rect">
            <a:avLst/>
          </a:prstGeom>
        </p:spPr>
        <p:txBody>
          <a:bodyPr anchor="t" rtlCol="false" tIns="0" lIns="0" bIns="0" rIns="0">
            <a:spAutoFit/>
          </a:bodyPr>
          <a:lstStyle/>
          <a:p>
            <a:pPr algn="l">
              <a:lnSpc>
                <a:spcPts val="3585"/>
              </a:lnSpc>
              <a:spcBef>
                <a:spcPct val="0"/>
              </a:spcBef>
            </a:pPr>
            <a:r>
              <a:rPr lang="en-US" b="true" sz="3382">
                <a:solidFill>
                  <a:srgbClr val="5EC2D4"/>
                </a:solidFill>
                <a:latin typeface="TT Lakes Neue Bold"/>
                <a:ea typeface="TT Lakes Neue Bold"/>
                <a:cs typeface="TT Lakes Neue Bold"/>
                <a:sym typeface="TT Lakes Neue Bold"/>
              </a:rPr>
              <a:t>Future Trends in Cybersecurity</a:t>
            </a:r>
          </a:p>
          <a:p>
            <a:pPr algn="l" marL="659399" indent="-329700" lvl="1">
              <a:lnSpc>
                <a:spcPts val="3237"/>
              </a:lnSpc>
              <a:buFont typeface="Arial"/>
              <a:buChar char="•"/>
            </a:pPr>
            <a:r>
              <a:rPr lang="en-US" b="true" sz="3054">
                <a:solidFill>
                  <a:srgbClr val="21DEE8"/>
                </a:solidFill>
                <a:latin typeface="TT Lakes Neue Bold"/>
                <a:ea typeface="TT Lakes Neue Bold"/>
                <a:cs typeface="TT Lakes Neue Bold"/>
                <a:sym typeface="TT Lakes Neue Bold"/>
              </a:rPr>
              <a:t>AI-Driven SOCs</a:t>
            </a:r>
            <a:r>
              <a:rPr lang="en-US" b="true" sz="3054">
                <a:solidFill>
                  <a:srgbClr val="FFFFFF"/>
                </a:solidFill>
                <a:latin typeface="TT Lakes Neue Bold"/>
                <a:ea typeface="TT Lakes Neue Bold"/>
                <a:cs typeface="TT Lakes Neue Bold"/>
                <a:sym typeface="TT Lakes Neue Bold"/>
              </a:rPr>
              <a:t>: Automate threat detection and response for faster security operations.</a:t>
            </a:r>
          </a:p>
          <a:p>
            <a:pPr algn="l">
              <a:lnSpc>
                <a:spcPts val="3237"/>
              </a:lnSpc>
            </a:pPr>
          </a:p>
          <a:p>
            <a:pPr algn="l" marL="659399" indent="-329700" lvl="1">
              <a:lnSpc>
                <a:spcPts val="3237"/>
              </a:lnSpc>
              <a:buFont typeface="Arial"/>
              <a:buChar char="•"/>
            </a:pPr>
            <a:r>
              <a:rPr lang="en-US" b="true" sz="3054">
                <a:solidFill>
                  <a:srgbClr val="21DEE8"/>
                </a:solidFill>
                <a:latin typeface="TT Lakes Neue Bold"/>
                <a:ea typeface="TT Lakes Neue Bold"/>
                <a:cs typeface="TT Lakes Neue Bold"/>
                <a:sym typeface="TT Lakes Neue Bold"/>
              </a:rPr>
              <a:t>Federated Learning</a:t>
            </a:r>
            <a:r>
              <a:rPr lang="en-US" b="true" sz="3054">
                <a:solidFill>
                  <a:srgbClr val="FFFFFF"/>
                </a:solidFill>
                <a:latin typeface="TT Lakes Neue Bold"/>
                <a:ea typeface="TT Lakes Neue Bold"/>
                <a:cs typeface="TT Lakes Neue Bold"/>
                <a:sym typeface="TT Lakes Neue Bold"/>
              </a:rPr>
              <a:t>: Train models across systems without sharing data, improving privacy.</a:t>
            </a:r>
          </a:p>
          <a:p>
            <a:pPr algn="l">
              <a:lnSpc>
                <a:spcPts val="3237"/>
              </a:lnSpc>
            </a:pPr>
          </a:p>
          <a:p>
            <a:pPr algn="l" marL="659399" indent="-329700" lvl="1">
              <a:lnSpc>
                <a:spcPts val="3237"/>
              </a:lnSpc>
              <a:buFont typeface="Arial"/>
              <a:buChar char="•"/>
            </a:pPr>
            <a:r>
              <a:rPr lang="en-US" b="true" sz="3054">
                <a:solidFill>
                  <a:srgbClr val="21DEE8"/>
                </a:solidFill>
                <a:latin typeface="TT Lakes Neue Bold"/>
                <a:ea typeface="TT Lakes Neue Bold"/>
                <a:cs typeface="TT Lakes Neue Bold"/>
                <a:sym typeface="TT Lakes Neue Bold"/>
              </a:rPr>
              <a:t>Explainable AI</a:t>
            </a:r>
            <a:r>
              <a:rPr lang="en-US" b="true" sz="3054">
                <a:solidFill>
                  <a:srgbClr val="FFFFFF"/>
                </a:solidFill>
                <a:latin typeface="TT Lakes Neue Bold"/>
                <a:ea typeface="TT Lakes Neue Bold"/>
                <a:cs typeface="TT Lakes Neue Bold"/>
                <a:sym typeface="TT Lakes Neue Bold"/>
              </a:rPr>
              <a:t>: Makes AI decisions easier to understand and trust.</a:t>
            </a:r>
          </a:p>
          <a:p>
            <a:pPr algn="l">
              <a:lnSpc>
                <a:spcPts val="3237"/>
              </a:lnSpc>
            </a:pPr>
          </a:p>
          <a:p>
            <a:pPr algn="l" marL="659399" indent="-329700" lvl="1">
              <a:lnSpc>
                <a:spcPts val="3237"/>
              </a:lnSpc>
              <a:buFont typeface="Arial"/>
              <a:buChar char="•"/>
            </a:pPr>
            <a:r>
              <a:rPr lang="en-US" b="true" sz="3054">
                <a:solidFill>
                  <a:srgbClr val="21DEE8"/>
                </a:solidFill>
                <a:latin typeface="TT Lakes Neue Bold"/>
                <a:ea typeface="TT Lakes Neue Bold"/>
                <a:cs typeface="TT Lakes Neue Bold"/>
                <a:sym typeface="TT Lakes Neue Bold"/>
              </a:rPr>
              <a:t>Blockchain</a:t>
            </a:r>
            <a:r>
              <a:rPr lang="en-US" b="true" sz="3054">
                <a:solidFill>
                  <a:srgbClr val="FFFFFF"/>
                </a:solidFill>
                <a:latin typeface="TT Lakes Neue Bold"/>
                <a:ea typeface="TT Lakes Neue Bold"/>
                <a:cs typeface="TT Lakes Neue Bold"/>
                <a:sym typeface="TT Lakes Neue Bold"/>
              </a:rPr>
              <a:t>: Secures data with tamper-proof, decentralized records.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4317818" y="2004339"/>
            <a:ext cx="27740609" cy="1629149"/>
            <a:chOff x="0" y="0"/>
            <a:chExt cx="7306169" cy="429076"/>
          </a:xfrm>
        </p:grpSpPr>
        <p:sp>
          <p:nvSpPr>
            <p:cNvPr name="Freeform 11" id="11"/>
            <p:cNvSpPr/>
            <p:nvPr/>
          </p:nvSpPr>
          <p:spPr>
            <a:xfrm flipH="false" flipV="false" rot="0">
              <a:off x="0" y="0"/>
              <a:ext cx="7306169" cy="429076"/>
            </a:xfrm>
            <a:custGeom>
              <a:avLst/>
              <a:gdLst/>
              <a:ahLst/>
              <a:cxnLst/>
              <a:rect r="r" b="b" t="t" l="l"/>
              <a:pathLst>
                <a:path h="429076" w="7306169">
                  <a:moveTo>
                    <a:pt x="0" y="0"/>
                  </a:moveTo>
                  <a:lnTo>
                    <a:pt x="7306169" y="0"/>
                  </a:lnTo>
                  <a:lnTo>
                    <a:pt x="7306169" y="429076"/>
                  </a:lnTo>
                  <a:lnTo>
                    <a:pt x="0" y="429076"/>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7306169" cy="390976"/>
            </a:xfrm>
            <a:prstGeom prst="rect">
              <a:avLst/>
            </a:prstGeom>
          </p:spPr>
          <p:txBody>
            <a:bodyPr anchor="ctr" rtlCol="false" tIns="50800" lIns="50800" bIns="50800" rIns="50800"/>
            <a:lstStyle/>
            <a:p>
              <a:pPr algn="ctr">
                <a:lnSpc>
                  <a:spcPts val="2473"/>
                </a:lnSpc>
              </a:pPr>
            </a:p>
          </p:txBody>
        </p:sp>
      </p:grpSp>
      <p:sp>
        <p:nvSpPr>
          <p:cNvPr name="TextBox 13" id="13"/>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18</a:t>
            </a:r>
          </a:p>
        </p:txBody>
      </p:sp>
      <p:sp>
        <p:nvSpPr>
          <p:cNvPr name="TextBox 14" id="14"/>
          <p:cNvSpPr txBox="true"/>
          <p:nvPr/>
        </p:nvSpPr>
        <p:spPr>
          <a:xfrm rot="0">
            <a:off x="4844981" y="2305965"/>
            <a:ext cx="9143640" cy="2334479"/>
          </a:xfrm>
          <a:prstGeom prst="rect">
            <a:avLst/>
          </a:prstGeom>
        </p:spPr>
        <p:txBody>
          <a:bodyPr anchor="t" rtlCol="false" tIns="0" lIns="0" bIns="0" rIns="0">
            <a:spAutoFit/>
          </a:bodyPr>
          <a:lstStyle/>
          <a:p>
            <a:pPr algn="ctr">
              <a:lnSpc>
                <a:spcPts val="9131"/>
              </a:lnSpc>
            </a:pPr>
            <a:r>
              <a:rPr lang="en-US" sz="8614">
                <a:solidFill>
                  <a:srgbClr val="21DEE8"/>
                </a:solidFill>
                <a:latin typeface="Anton"/>
                <a:ea typeface="Anton"/>
                <a:cs typeface="Anton"/>
                <a:sym typeface="Anton"/>
              </a:rPr>
              <a:t>CONCLUSION</a:t>
            </a:r>
          </a:p>
          <a:p>
            <a:pPr algn="ctr">
              <a:lnSpc>
                <a:spcPts val="9131"/>
              </a:lnSpc>
              <a:spcBef>
                <a:spcPct val="0"/>
              </a:spcBef>
            </a:pPr>
          </a:p>
        </p:txBody>
      </p:sp>
      <p:grpSp>
        <p:nvGrpSpPr>
          <p:cNvPr name="Group 15" id="15"/>
          <p:cNvGrpSpPr/>
          <p:nvPr/>
        </p:nvGrpSpPr>
        <p:grpSpPr>
          <a:xfrm rot="0">
            <a:off x="1028700" y="2818914"/>
            <a:ext cx="2940789" cy="3422009"/>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7" id="17"/>
          <p:cNvGrpSpPr/>
          <p:nvPr/>
        </p:nvGrpSpPr>
        <p:grpSpPr>
          <a:xfrm rot="0">
            <a:off x="5163888" y="4631472"/>
            <a:ext cx="418645" cy="4186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19" id="19"/>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0" id="20"/>
          <p:cNvGrpSpPr/>
          <p:nvPr/>
        </p:nvGrpSpPr>
        <p:grpSpPr>
          <a:xfrm rot="0">
            <a:off x="14477354" y="6421884"/>
            <a:ext cx="2940789" cy="3422009"/>
            <a:chOff x="0" y="0"/>
            <a:chExt cx="698500" cy="812800"/>
          </a:xfrm>
        </p:grpSpPr>
        <p:sp>
          <p:nvSpPr>
            <p:cNvPr name="Freeform 21" id="2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53204" t="0" r="-53204"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22" id="22"/>
          <p:cNvSpPr txBox="true"/>
          <p:nvPr/>
        </p:nvSpPr>
        <p:spPr>
          <a:xfrm rot="0">
            <a:off x="13270739" y="4675104"/>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1.</a:t>
            </a:r>
          </a:p>
        </p:txBody>
      </p:sp>
      <p:sp>
        <p:nvSpPr>
          <p:cNvPr name="TextBox 23" id="23"/>
          <p:cNvSpPr txBox="true"/>
          <p:nvPr/>
        </p:nvSpPr>
        <p:spPr>
          <a:xfrm rot="0">
            <a:off x="4402154" y="3812714"/>
            <a:ext cx="11278519" cy="3417395"/>
          </a:xfrm>
          <a:prstGeom prst="rect">
            <a:avLst/>
          </a:prstGeom>
        </p:spPr>
        <p:txBody>
          <a:bodyPr anchor="t" rtlCol="false" tIns="0" lIns="0" bIns="0" rIns="0">
            <a:spAutoFit/>
          </a:bodyPr>
          <a:lstStyle/>
          <a:p>
            <a:pPr algn="l" marL="784363" indent="-392182" lvl="1">
              <a:lnSpc>
                <a:spcPts val="3850"/>
              </a:lnSpc>
              <a:buFont typeface="Arial"/>
              <a:buChar char="•"/>
            </a:pPr>
            <a:r>
              <a:rPr lang="en-US" b="true" sz="3632">
                <a:solidFill>
                  <a:srgbClr val="FFFFFF"/>
                </a:solidFill>
                <a:latin typeface="TT Lakes Neue Bold"/>
                <a:ea typeface="TT Lakes Neue Bold"/>
                <a:cs typeface="TT Lakes Neue Bold"/>
                <a:sym typeface="TT Lakes Neue Bold"/>
              </a:rPr>
              <a:t>Data science has greatly enhanced cybersecurity by enabling proactive threat detection. Behavioral analytics and anomaly detection are crucial tools in securing digital environments. Continued innovation and ethical practices will ensure robust defense systems.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true" flipV="false" rot="0">
            <a:off x="914827" y="9719553"/>
            <a:ext cx="731654" cy="345873"/>
          </a:xfrm>
          <a:custGeom>
            <a:avLst/>
            <a:gdLst/>
            <a:ahLst/>
            <a:cxnLst/>
            <a:rect r="r" b="b" t="t" l="l"/>
            <a:pathLst>
              <a:path h="345873" w="731654">
                <a:moveTo>
                  <a:pt x="731654" y="0"/>
                </a:moveTo>
                <a:lnTo>
                  <a:pt x="0" y="0"/>
                </a:lnTo>
                <a:lnTo>
                  <a:pt x="0" y="345873"/>
                </a:lnTo>
                <a:lnTo>
                  <a:pt x="731654" y="345873"/>
                </a:lnTo>
                <a:lnTo>
                  <a:pt x="7316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8691842" y="4540219"/>
            <a:ext cx="9967769" cy="2009679"/>
          </a:xfrm>
          <a:prstGeom prst="rect">
            <a:avLst/>
          </a:prstGeom>
        </p:spPr>
        <p:txBody>
          <a:bodyPr anchor="t" rtlCol="false" tIns="0" lIns="0" bIns="0" rIns="0">
            <a:spAutoFit/>
          </a:bodyPr>
          <a:lstStyle/>
          <a:p>
            <a:pPr algn="ctr">
              <a:lnSpc>
                <a:spcPts val="15329"/>
              </a:lnSpc>
              <a:spcBef>
                <a:spcPct val="0"/>
              </a:spcBef>
            </a:pPr>
            <a:r>
              <a:rPr lang="en-US" sz="14461">
                <a:solidFill>
                  <a:srgbClr val="FFFFFF"/>
                </a:solidFill>
                <a:latin typeface="Anton"/>
                <a:ea typeface="Anton"/>
                <a:cs typeface="Anton"/>
                <a:sym typeface="Anton"/>
              </a:rPr>
              <a:t>THANK YOU</a:t>
            </a:r>
          </a:p>
        </p:txBody>
      </p:sp>
      <p:sp>
        <p:nvSpPr>
          <p:cNvPr name="Freeform 11" id="11"/>
          <p:cNvSpPr/>
          <p:nvPr/>
        </p:nvSpPr>
        <p:spPr>
          <a:xfrm flipH="false" flipV="false" rot="0">
            <a:off x="12409605" y="4912588"/>
            <a:ext cx="551787" cy="965929"/>
          </a:xfrm>
          <a:custGeom>
            <a:avLst/>
            <a:gdLst/>
            <a:ahLst/>
            <a:cxnLst/>
            <a:rect r="r" b="b" t="t" l="l"/>
            <a:pathLst>
              <a:path h="965929" w="551787">
                <a:moveTo>
                  <a:pt x="0" y="0"/>
                </a:moveTo>
                <a:lnTo>
                  <a:pt x="551787" y="0"/>
                </a:lnTo>
                <a:lnTo>
                  <a:pt x="551787" y="965928"/>
                </a:lnTo>
                <a:lnTo>
                  <a:pt x="0" y="965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542567" y="2482850"/>
            <a:ext cx="8743570" cy="5933917"/>
          </a:xfrm>
          <a:custGeom>
            <a:avLst/>
            <a:gdLst/>
            <a:ahLst/>
            <a:cxnLst/>
            <a:rect r="r" b="b" t="t" l="l"/>
            <a:pathLst>
              <a:path h="5933917" w="8743570">
                <a:moveTo>
                  <a:pt x="0" y="0"/>
                </a:moveTo>
                <a:lnTo>
                  <a:pt x="8743569" y="0"/>
                </a:lnTo>
                <a:lnTo>
                  <a:pt x="8743569" y="5933917"/>
                </a:lnTo>
                <a:lnTo>
                  <a:pt x="0" y="5933917"/>
                </a:lnTo>
                <a:lnTo>
                  <a:pt x="0" y="0"/>
                </a:lnTo>
                <a:close/>
              </a:path>
            </a:pathLst>
          </a:custGeom>
          <a:blipFill>
            <a:blip r:embed="rId7"/>
            <a:stretch>
              <a:fillRect l="-931" t="0" r="-931" b="0"/>
            </a:stretch>
          </a:blipFill>
        </p:spPr>
      </p:sp>
      <p:sp>
        <p:nvSpPr>
          <p:cNvPr name="TextBox 13" id="13"/>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0" y="9488397"/>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1996079" y="2182140"/>
            <a:ext cx="18387059" cy="3515099"/>
            <a:chOff x="0" y="0"/>
            <a:chExt cx="4842682" cy="925787"/>
          </a:xfrm>
        </p:grpSpPr>
        <p:sp>
          <p:nvSpPr>
            <p:cNvPr name="Freeform 12" id="12"/>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3" id="13"/>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4" id="14"/>
          <p:cNvGrpSpPr/>
          <p:nvPr/>
        </p:nvGrpSpPr>
        <p:grpSpPr>
          <a:xfrm rot="0">
            <a:off x="1845362" y="4661561"/>
            <a:ext cx="6397172" cy="4061629"/>
            <a:chOff x="0" y="0"/>
            <a:chExt cx="991089" cy="629253"/>
          </a:xfrm>
        </p:grpSpPr>
        <p:sp>
          <p:nvSpPr>
            <p:cNvPr name="Freeform 15" id="15"/>
            <p:cNvSpPr/>
            <p:nvPr/>
          </p:nvSpPr>
          <p:spPr>
            <a:xfrm flipH="false" flipV="false" rot="0">
              <a:off x="0" y="0"/>
              <a:ext cx="991089" cy="629253"/>
            </a:xfrm>
            <a:custGeom>
              <a:avLst/>
              <a:gdLst/>
              <a:ahLst/>
              <a:cxnLst/>
              <a:rect r="r" b="b" t="t" l="l"/>
              <a:pathLst>
                <a:path h="629253" w="991089">
                  <a:moveTo>
                    <a:pt x="0" y="0"/>
                  </a:moveTo>
                  <a:lnTo>
                    <a:pt x="991089" y="0"/>
                  </a:lnTo>
                  <a:lnTo>
                    <a:pt x="991089" y="629253"/>
                  </a:lnTo>
                  <a:lnTo>
                    <a:pt x="0" y="629253"/>
                  </a:lnTo>
                  <a:close/>
                </a:path>
              </a:pathLst>
            </a:custGeom>
            <a:blipFill>
              <a:blip r:embed="rId7"/>
              <a:stretch>
                <a:fillRect l="0" t="-2468" r="0" b="-2468"/>
              </a:stretch>
            </a:blipFill>
            <a:ln w="38100" cap="sq">
              <a:gradFill>
                <a:gsLst>
                  <a:gs pos="0">
                    <a:srgbClr val="45DEEF">
                      <a:alpha val="100000"/>
                    </a:srgbClr>
                  </a:gs>
                  <a:gs pos="100000">
                    <a:srgbClr val="0074AD">
                      <a:alpha val="6500"/>
                    </a:srgbClr>
                  </a:gs>
                </a:gsLst>
                <a:lin ang="0"/>
              </a:gradFill>
              <a:prstDash val="solid"/>
              <a:miter/>
            </a:ln>
          </p:spPr>
        </p:sp>
      </p:grpSp>
      <p:sp>
        <p:nvSpPr>
          <p:cNvPr name="TextBox 16" id="16"/>
          <p:cNvSpPr txBox="true"/>
          <p:nvPr/>
        </p:nvSpPr>
        <p:spPr>
          <a:xfrm rot="0">
            <a:off x="16656616" y="9872467"/>
            <a:ext cx="1205367" cy="192958"/>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2</a:t>
            </a:r>
          </a:p>
        </p:txBody>
      </p:sp>
      <p:sp>
        <p:nvSpPr>
          <p:cNvPr name="TextBox 17" id="17"/>
          <p:cNvSpPr txBox="true"/>
          <p:nvPr/>
        </p:nvSpPr>
        <p:spPr>
          <a:xfrm rot="0">
            <a:off x="1845362" y="2840654"/>
            <a:ext cx="7068313" cy="1173820"/>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INTRODUCTION</a:t>
            </a:r>
          </a:p>
        </p:txBody>
      </p:sp>
      <p:grpSp>
        <p:nvGrpSpPr>
          <p:cNvPr name="Group 18" id="18"/>
          <p:cNvGrpSpPr/>
          <p:nvPr/>
        </p:nvGrpSpPr>
        <p:grpSpPr>
          <a:xfrm rot="0">
            <a:off x="9468359" y="7607579"/>
            <a:ext cx="2468532" cy="313375"/>
            <a:chOff x="0" y="0"/>
            <a:chExt cx="650148" cy="82535"/>
          </a:xfrm>
        </p:grpSpPr>
        <p:sp>
          <p:nvSpPr>
            <p:cNvPr name="Freeform 19" id="19"/>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20" id="20"/>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sp>
        <p:nvSpPr>
          <p:cNvPr name="TextBox 21" id="21"/>
          <p:cNvSpPr txBox="true"/>
          <p:nvPr/>
        </p:nvSpPr>
        <p:spPr>
          <a:xfrm rot="0">
            <a:off x="8717984" y="4062099"/>
            <a:ext cx="9144000" cy="4215717"/>
          </a:xfrm>
          <a:prstGeom prst="rect">
            <a:avLst/>
          </a:prstGeom>
        </p:spPr>
        <p:txBody>
          <a:bodyPr anchor="t" rtlCol="false" tIns="0" lIns="0" bIns="0" rIns="0">
            <a:spAutoFit/>
          </a:bodyPr>
          <a:lstStyle/>
          <a:p>
            <a:pPr algn="l" marL="762774" indent="-381387" lvl="1">
              <a:lnSpc>
                <a:spcPts val="3744"/>
              </a:lnSpc>
              <a:buFont typeface="Arial"/>
              <a:buChar char="•"/>
            </a:pPr>
            <a:r>
              <a:rPr lang="en-US" sz="3532">
                <a:solidFill>
                  <a:srgbClr val="FFFFFF"/>
                </a:solidFill>
                <a:latin typeface="Dekko"/>
                <a:ea typeface="Dekko"/>
                <a:cs typeface="Dekko"/>
                <a:sym typeface="Dekko"/>
              </a:rPr>
              <a:t>With the rise in cyber threats, data science has emerged as a powerful ally in the field of cybersecurity. It offers advanced tools and methodologies for detecting, analyzing, and mitigating threats in real-time. This project explores how behavioral analytics and anomaly detection techniques are applied to strengthen cybersecurity measures across various industries.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0" y="9488397"/>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2846452" y="1897320"/>
            <a:ext cx="21757266" cy="7076160"/>
            <a:chOff x="0" y="0"/>
            <a:chExt cx="5730309" cy="1863680"/>
          </a:xfrm>
        </p:grpSpPr>
        <p:sp>
          <p:nvSpPr>
            <p:cNvPr name="Freeform 12" id="12"/>
            <p:cNvSpPr/>
            <p:nvPr/>
          </p:nvSpPr>
          <p:spPr>
            <a:xfrm flipH="false" flipV="false" rot="0">
              <a:off x="0" y="0"/>
              <a:ext cx="5730309" cy="1863680"/>
            </a:xfrm>
            <a:custGeom>
              <a:avLst/>
              <a:gdLst/>
              <a:ahLst/>
              <a:cxnLst/>
              <a:rect r="r" b="b" t="t" l="l"/>
              <a:pathLst>
                <a:path h="1863680" w="5730309">
                  <a:moveTo>
                    <a:pt x="0" y="0"/>
                  </a:moveTo>
                  <a:lnTo>
                    <a:pt x="5730309" y="0"/>
                  </a:lnTo>
                  <a:lnTo>
                    <a:pt x="5730309" y="1863680"/>
                  </a:lnTo>
                  <a:lnTo>
                    <a:pt x="0" y="1863680"/>
                  </a:lnTo>
                  <a:close/>
                </a:path>
              </a:pathLst>
            </a:custGeom>
            <a:gradFill rotWithShape="true">
              <a:gsLst>
                <a:gs pos="0">
                  <a:srgbClr val="45DEEF">
                    <a:alpha val="100000"/>
                  </a:srgbClr>
                </a:gs>
                <a:gs pos="100000">
                  <a:srgbClr val="0074AD">
                    <a:alpha val="6500"/>
                  </a:srgbClr>
                </a:gs>
              </a:gsLst>
              <a:lin ang="0"/>
            </a:gradFill>
          </p:spPr>
        </p:sp>
        <p:sp>
          <p:nvSpPr>
            <p:cNvPr name="TextBox 13" id="13"/>
            <p:cNvSpPr txBox="true"/>
            <p:nvPr/>
          </p:nvSpPr>
          <p:spPr>
            <a:xfrm>
              <a:off x="0" y="38100"/>
              <a:ext cx="5730309" cy="1825580"/>
            </a:xfrm>
            <a:prstGeom prst="rect">
              <a:avLst/>
            </a:prstGeom>
          </p:spPr>
          <p:txBody>
            <a:bodyPr anchor="ctr" rtlCol="false" tIns="50800" lIns="50800" bIns="50800" rIns="50800"/>
            <a:lstStyle/>
            <a:p>
              <a:pPr algn="ctr">
                <a:lnSpc>
                  <a:spcPts val="2473"/>
                </a:lnSpc>
              </a:pPr>
            </a:p>
          </p:txBody>
        </p:sp>
      </p:grpSp>
      <p:grpSp>
        <p:nvGrpSpPr>
          <p:cNvPr name="Group 14" id="14"/>
          <p:cNvGrpSpPr/>
          <p:nvPr/>
        </p:nvGrpSpPr>
        <p:grpSpPr>
          <a:xfrm rot="0">
            <a:off x="10287234" y="4797862"/>
            <a:ext cx="2949173" cy="975834"/>
            <a:chOff x="0" y="0"/>
            <a:chExt cx="910833" cy="301380"/>
          </a:xfrm>
        </p:grpSpPr>
        <p:sp>
          <p:nvSpPr>
            <p:cNvPr name="Freeform 15" id="15"/>
            <p:cNvSpPr/>
            <p:nvPr/>
          </p:nvSpPr>
          <p:spPr>
            <a:xfrm flipH="false" flipV="false" rot="0">
              <a:off x="0" y="0"/>
              <a:ext cx="910833" cy="301380"/>
            </a:xfrm>
            <a:custGeom>
              <a:avLst/>
              <a:gdLst/>
              <a:ahLst/>
              <a:cxnLst/>
              <a:rect r="r" b="b" t="t" l="l"/>
              <a:pathLst>
                <a:path h="301380" w="910833">
                  <a:moveTo>
                    <a:pt x="0" y="0"/>
                  </a:moveTo>
                  <a:lnTo>
                    <a:pt x="910833" y="0"/>
                  </a:lnTo>
                  <a:lnTo>
                    <a:pt x="910833" y="301380"/>
                  </a:lnTo>
                  <a:lnTo>
                    <a:pt x="0" y="301380"/>
                  </a:lnTo>
                  <a:close/>
                </a:path>
              </a:pathLst>
            </a:custGeom>
            <a:gradFill rotWithShape="true">
              <a:gsLst>
                <a:gs pos="0">
                  <a:srgbClr val="45DEEF">
                    <a:alpha val="100000"/>
                  </a:srgbClr>
                </a:gs>
                <a:gs pos="100000">
                  <a:srgbClr val="0074AD">
                    <a:alpha val="6500"/>
                  </a:srgbClr>
                </a:gs>
              </a:gsLst>
              <a:lin ang="0"/>
            </a:gradFill>
          </p:spPr>
        </p:sp>
        <p:sp>
          <p:nvSpPr>
            <p:cNvPr name="TextBox 16" id="16"/>
            <p:cNvSpPr txBox="true"/>
            <p:nvPr/>
          </p:nvSpPr>
          <p:spPr>
            <a:xfrm>
              <a:off x="0" y="38100"/>
              <a:ext cx="910833" cy="263280"/>
            </a:xfrm>
            <a:prstGeom prst="rect">
              <a:avLst/>
            </a:prstGeom>
          </p:spPr>
          <p:txBody>
            <a:bodyPr anchor="ctr" rtlCol="false" tIns="50800" lIns="50800" bIns="50800" rIns="50800"/>
            <a:lstStyle/>
            <a:p>
              <a:pPr algn="ctr">
                <a:lnSpc>
                  <a:spcPts val="2473"/>
                </a:lnSpc>
              </a:pPr>
            </a:p>
          </p:txBody>
        </p:sp>
      </p:grpSp>
      <p:grpSp>
        <p:nvGrpSpPr>
          <p:cNvPr name="Group 17" id="17"/>
          <p:cNvGrpSpPr/>
          <p:nvPr/>
        </p:nvGrpSpPr>
        <p:grpSpPr>
          <a:xfrm rot="0">
            <a:off x="13658972" y="4797862"/>
            <a:ext cx="2949173" cy="975834"/>
            <a:chOff x="0" y="0"/>
            <a:chExt cx="910833" cy="301380"/>
          </a:xfrm>
        </p:grpSpPr>
        <p:sp>
          <p:nvSpPr>
            <p:cNvPr name="Freeform 18" id="18"/>
            <p:cNvSpPr/>
            <p:nvPr/>
          </p:nvSpPr>
          <p:spPr>
            <a:xfrm flipH="false" flipV="false" rot="0">
              <a:off x="0" y="0"/>
              <a:ext cx="910833" cy="301380"/>
            </a:xfrm>
            <a:custGeom>
              <a:avLst/>
              <a:gdLst/>
              <a:ahLst/>
              <a:cxnLst/>
              <a:rect r="r" b="b" t="t" l="l"/>
              <a:pathLst>
                <a:path h="301380" w="910833">
                  <a:moveTo>
                    <a:pt x="0" y="0"/>
                  </a:moveTo>
                  <a:lnTo>
                    <a:pt x="910833" y="0"/>
                  </a:lnTo>
                  <a:lnTo>
                    <a:pt x="910833" y="301380"/>
                  </a:lnTo>
                  <a:lnTo>
                    <a:pt x="0" y="301380"/>
                  </a:lnTo>
                  <a:close/>
                </a:path>
              </a:pathLst>
            </a:custGeom>
            <a:gradFill rotWithShape="true">
              <a:gsLst>
                <a:gs pos="0">
                  <a:srgbClr val="45DEEF">
                    <a:alpha val="100000"/>
                  </a:srgbClr>
                </a:gs>
                <a:gs pos="100000">
                  <a:srgbClr val="0074AD">
                    <a:alpha val="6500"/>
                  </a:srgbClr>
                </a:gs>
              </a:gsLst>
              <a:lin ang="0"/>
            </a:gradFill>
          </p:spPr>
        </p:sp>
        <p:sp>
          <p:nvSpPr>
            <p:cNvPr name="TextBox 19" id="19"/>
            <p:cNvSpPr txBox="true"/>
            <p:nvPr/>
          </p:nvSpPr>
          <p:spPr>
            <a:xfrm>
              <a:off x="0" y="38100"/>
              <a:ext cx="910833" cy="263280"/>
            </a:xfrm>
            <a:prstGeom prst="rect">
              <a:avLst/>
            </a:prstGeom>
          </p:spPr>
          <p:txBody>
            <a:bodyPr anchor="ctr" rtlCol="false" tIns="50800" lIns="50800" bIns="50800" rIns="50800"/>
            <a:lstStyle/>
            <a:p>
              <a:pPr algn="ctr">
                <a:lnSpc>
                  <a:spcPts val="2473"/>
                </a:lnSpc>
              </a:pPr>
            </a:p>
          </p:txBody>
        </p:sp>
      </p:grpSp>
      <p:grpSp>
        <p:nvGrpSpPr>
          <p:cNvPr name="Group 20" id="20"/>
          <p:cNvGrpSpPr/>
          <p:nvPr/>
        </p:nvGrpSpPr>
        <p:grpSpPr>
          <a:xfrm rot="0">
            <a:off x="9360903" y="3364542"/>
            <a:ext cx="8203086" cy="5048125"/>
            <a:chOff x="0" y="0"/>
            <a:chExt cx="1054827" cy="649134"/>
          </a:xfrm>
        </p:grpSpPr>
        <p:sp>
          <p:nvSpPr>
            <p:cNvPr name="Freeform 21" id="21"/>
            <p:cNvSpPr/>
            <p:nvPr/>
          </p:nvSpPr>
          <p:spPr>
            <a:xfrm flipH="false" flipV="false" rot="0">
              <a:off x="0" y="0"/>
              <a:ext cx="1054827" cy="649134"/>
            </a:xfrm>
            <a:custGeom>
              <a:avLst/>
              <a:gdLst/>
              <a:ahLst/>
              <a:cxnLst/>
              <a:rect r="r" b="b" t="t" l="l"/>
              <a:pathLst>
                <a:path h="649134" w="1054827">
                  <a:moveTo>
                    <a:pt x="0" y="0"/>
                  </a:moveTo>
                  <a:lnTo>
                    <a:pt x="1054827" y="0"/>
                  </a:lnTo>
                  <a:lnTo>
                    <a:pt x="1054827" y="649134"/>
                  </a:lnTo>
                  <a:lnTo>
                    <a:pt x="0" y="649134"/>
                  </a:lnTo>
                  <a:close/>
                </a:path>
              </a:pathLst>
            </a:custGeom>
            <a:blipFill>
              <a:blip r:embed="rId7"/>
              <a:stretch>
                <a:fillRect l="-1176" t="0" r="-1176"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22" id="22"/>
          <p:cNvGrpSpPr/>
          <p:nvPr/>
        </p:nvGrpSpPr>
        <p:grpSpPr>
          <a:xfrm rot="0">
            <a:off x="1845362" y="4272038"/>
            <a:ext cx="418645" cy="41864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4" id="24"/>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5" id="25"/>
          <p:cNvGrpSpPr/>
          <p:nvPr/>
        </p:nvGrpSpPr>
        <p:grpSpPr>
          <a:xfrm rot="0">
            <a:off x="1845362" y="5888604"/>
            <a:ext cx="418645" cy="41864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7" id="27"/>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8" id="28"/>
          <p:cNvSpPr txBox="true"/>
          <p:nvPr/>
        </p:nvSpPr>
        <p:spPr>
          <a:xfrm rot="0">
            <a:off x="16656616" y="9872467"/>
            <a:ext cx="1205367" cy="192958"/>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3</a:t>
            </a:r>
          </a:p>
        </p:txBody>
      </p:sp>
      <p:sp>
        <p:nvSpPr>
          <p:cNvPr name="TextBox 29" id="29"/>
          <p:cNvSpPr txBox="true"/>
          <p:nvPr/>
        </p:nvSpPr>
        <p:spPr>
          <a:xfrm rot="0">
            <a:off x="463465" y="2296626"/>
            <a:ext cx="12036528" cy="1987436"/>
          </a:xfrm>
          <a:prstGeom prst="rect">
            <a:avLst/>
          </a:prstGeom>
        </p:spPr>
        <p:txBody>
          <a:bodyPr anchor="t" rtlCol="false" tIns="0" lIns="0" bIns="0" rIns="0">
            <a:spAutoFit/>
          </a:bodyPr>
          <a:lstStyle/>
          <a:p>
            <a:pPr algn="l">
              <a:lnSpc>
                <a:spcPts val="7753"/>
              </a:lnSpc>
              <a:spcBef>
                <a:spcPct val="0"/>
              </a:spcBef>
            </a:pPr>
            <a:r>
              <a:rPr lang="en-US" sz="7315">
                <a:solidFill>
                  <a:srgbClr val="FFFFFF"/>
                </a:solidFill>
                <a:latin typeface="Anton"/>
                <a:ea typeface="Anton"/>
                <a:cs typeface="Anton"/>
                <a:sym typeface="Anton"/>
              </a:rPr>
              <a:t>OVERVIEW: WHAT IS DATA SCIENCE IN CYBERSECURITY?</a:t>
            </a:r>
          </a:p>
        </p:txBody>
      </p:sp>
      <p:sp>
        <p:nvSpPr>
          <p:cNvPr name="TextBox 30" id="30"/>
          <p:cNvSpPr txBox="true"/>
          <p:nvPr/>
        </p:nvSpPr>
        <p:spPr>
          <a:xfrm rot="0">
            <a:off x="1983430" y="4315671"/>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1.</a:t>
            </a:r>
          </a:p>
        </p:txBody>
      </p:sp>
      <p:sp>
        <p:nvSpPr>
          <p:cNvPr name="TextBox 31" id="31"/>
          <p:cNvSpPr txBox="true"/>
          <p:nvPr/>
        </p:nvSpPr>
        <p:spPr>
          <a:xfrm rot="0">
            <a:off x="1983430" y="5932237"/>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2.</a:t>
            </a:r>
          </a:p>
        </p:txBody>
      </p:sp>
      <p:sp>
        <p:nvSpPr>
          <p:cNvPr name="TextBox 32" id="32"/>
          <p:cNvSpPr txBox="true"/>
          <p:nvPr/>
        </p:nvSpPr>
        <p:spPr>
          <a:xfrm rot="0">
            <a:off x="2404594" y="4510785"/>
            <a:ext cx="6296670" cy="807672"/>
          </a:xfrm>
          <a:prstGeom prst="rect">
            <a:avLst/>
          </a:prstGeom>
        </p:spPr>
        <p:txBody>
          <a:bodyPr anchor="t" rtlCol="false" tIns="0" lIns="0" bIns="0" rIns="0">
            <a:spAutoFit/>
          </a:bodyPr>
          <a:lstStyle/>
          <a:p>
            <a:pPr algn="l">
              <a:lnSpc>
                <a:spcPts val="2155"/>
              </a:lnSpc>
              <a:spcBef>
                <a:spcPct val="0"/>
              </a:spcBef>
            </a:pPr>
            <a:r>
              <a:rPr lang="en-US" sz="2033">
                <a:solidFill>
                  <a:srgbClr val="FFFFFF"/>
                </a:solidFill>
                <a:latin typeface="TT Lakes Neue"/>
                <a:ea typeface="TT Lakes Neue"/>
                <a:cs typeface="TT Lakes Neue"/>
                <a:sym typeface="TT Lakes Neue"/>
              </a:rPr>
              <a:t>•Data Science refers to using statistical analysis, machine learning, and data processing techniques to extract insights from data.</a:t>
            </a:r>
          </a:p>
        </p:txBody>
      </p:sp>
      <p:sp>
        <p:nvSpPr>
          <p:cNvPr name="TextBox 33" id="33"/>
          <p:cNvSpPr txBox="true"/>
          <p:nvPr/>
        </p:nvSpPr>
        <p:spPr>
          <a:xfrm rot="0">
            <a:off x="2264007" y="6126502"/>
            <a:ext cx="6646808" cy="807672"/>
          </a:xfrm>
          <a:prstGeom prst="rect">
            <a:avLst/>
          </a:prstGeom>
        </p:spPr>
        <p:txBody>
          <a:bodyPr anchor="t" rtlCol="false" tIns="0" lIns="0" bIns="0" rIns="0">
            <a:spAutoFit/>
          </a:bodyPr>
          <a:lstStyle/>
          <a:p>
            <a:pPr algn="l">
              <a:lnSpc>
                <a:spcPts val="2155"/>
              </a:lnSpc>
              <a:spcBef>
                <a:spcPct val="0"/>
              </a:spcBef>
            </a:pPr>
            <a:r>
              <a:rPr lang="en-US" sz="2033">
                <a:solidFill>
                  <a:srgbClr val="FFFFFF"/>
                </a:solidFill>
                <a:latin typeface="TT Lakes Neue"/>
                <a:ea typeface="TT Lakes Neue"/>
                <a:cs typeface="TT Lakes Neue"/>
                <a:sym typeface="TT Lakes Neue"/>
              </a:rPr>
              <a:t>•In cybersecurity, we apply these methods to analyze log files, network traffic, or user behavior to detect threats, anomalies, or attacks.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0" y="9488397"/>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1996079" y="2182140"/>
            <a:ext cx="18387059" cy="3515099"/>
            <a:chOff x="0" y="0"/>
            <a:chExt cx="4842682" cy="925787"/>
          </a:xfrm>
        </p:grpSpPr>
        <p:sp>
          <p:nvSpPr>
            <p:cNvPr name="Freeform 12" id="12"/>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3" id="13"/>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4" id="14"/>
          <p:cNvGrpSpPr/>
          <p:nvPr/>
        </p:nvGrpSpPr>
        <p:grpSpPr>
          <a:xfrm rot="0">
            <a:off x="9888746" y="7724080"/>
            <a:ext cx="2468532" cy="313375"/>
            <a:chOff x="0" y="0"/>
            <a:chExt cx="650148" cy="82535"/>
          </a:xfrm>
        </p:grpSpPr>
        <p:sp>
          <p:nvSpPr>
            <p:cNvPr name="Freeform 15" id="15"/>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16" id="16"/>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grpSp>
        <p:nvGrpSpPr>
          <p:cNvPr name="Group 17" id="17"/>
          <p:cNvGrpSpPr/>
          <p:nvPr/>
        </p:nvGrpSpPr>
        <p:grpSpPr>
          <a:xfrm rot="0">
            <a:off x="1495121" y="3741085"/>
            <a:ext cx="4067165" cy="4732701"/>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0" t="-28986" r="0"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9" id="19"/>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4</a:t>
            </a:r>
          </a:p>
        </p:txBody>
      </p:sp>
      <p:sp>
        <p:nvSpPr>
          <p:cNvPr name="TextBox 20" id="20"/>
          <p:cNvSpPr txBox="true"/>
          <p:nvPr/>
        </p:nvSpPr>
        <p:spPr>
          <a:xfrm rot="0">
            <a:off x="1495121" y="2414026"/>
            <a:ext cx="8393624" cy="1173820"/>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PROJECT OBJECTIVES</a:t>
            </a:r>
          </a:p>
        </p:txBody>
      </p:sp>
      <p:sp>
        <p:nvSpPr>
          <p:cNvPr name="TextBox 21" id="21"/>
          <p:cNvSpPr txBox="true"/>
          <p:nvPr/>
        </p:nvSpPr>
        <p:spPr>
          <a:xfrm rot="0">
            <a:off x="9888746" y="3664885"/>
            <a:ext cx="6433020" cy="3649219"/>
          </a:xfrm>
          <a:prstGeom prst="rect">
            <a:avLst/>
          </a:prstGeom>
        </p:spPr>
        <p:txBody>
          <a:bodyPr anchor="t" rtlCol="false" tIns="0" lIns="0" bIns="0" rIns="0">
            <a:spAutoFit/>
          </a:bodyPr>
          <a:lstStyle/>
          <a:p>
            <a:pPr algn="l" marL="557017" indent="-278509" lvl="1">
              <a:lnSpc>
                <a:spcPts val="3611"/>
              </a:lnSpc>
              <a:buFont typeface="Arial"/>
              <a:buChar char="•"/>
            </a:pPr>
            <a:r>
              <a:rPr lang="en-US" sz="2579">
                <a:solidFill>
                  <a:srgbClr val="FFFFFF"/>
                </a:solidFill>
                <a:latin typeface="Raleway"/>
                <a:ea typeface="Raleway"/>
                <a:cs typeface="Raleway"/>
                <a:sym typeface="Raleway"/>
              </a:rPr>
              <a:t>Understand how data science enhances cybersecurity</a:t>
            </a:r>
          </a:p>
          <a:p>
            <a:pPr algn="l" marL="557017" indent="-278509" lvl="1">
              <a:lnSpc>
                <a:spcPts val="3611"/>
              </a:lnSpc>
              <a:buFont typeface="Arial"/>
              <a:buChar char="•"/>
            </a:pPr>
            <a:r>
              <a:rPr lang="en-US" sz="2579">
                <a:solidFill>
                  <a:srgbClr val="FFFFFF"/>
                </a:solidFill>
                <a:latin typeface="Raleway"/>
                <a:ea typeface="Raleway"/>
                <a:cs typeface="Raleway"/>
                <a:sym typeface="Raleway"/>
              </a:rPr>
              <a:t>Explore behavioral analytics and anomaly detection</a:t>
            </a:r>
          </a:p>
          <a:p>
            <a:pPr algn="l" marL="557017" indent="-278509" lvl="1">
              <a:lnSpc>
                <a:spcPts val="3611"/>
              </a:lnSpc>
              <a:buFont typeface="Arial"/>
              <a:buChar char="•"/>
            </a:pPr>
            <a:r>
              <a:rPr lang="en-US" sz="2579">
                <a:solidFill>
                  <a:srgbClr val="FFFFFF"/>
                </a:solidFill>
                <a:latin typeface="Raleway"/>
                <a:ea typeface="Raleway"/>
                <a:cs typeface="Raleway"/>
                <a:sym typeface="Raleway"/>
              </a:rPr>
              <a:t>Showcase real-world case studies</a:t>
            </a:r>
          </a:p>
          <a:p>
            <a:pPr algn="l" marL="557017" indent="-278509" lvl="1">
              <a:lnSpc>
                <a:spcPts val="3611"/>
              </a:lnSpc>
              <a:buFont typeface="Arial"/>
              <a:buChar char="•"/>
            </a:pPr>
            <a:r>
              <a:rPr lang="en-US" sz="2579">
                <a:solidFill>
                  <a:srgbClr val="FFFFFF"/>
                </a:solidFill>
                <a:latin typeface="Raleway"/>
                <a:ea typeface="Raleway"/>
                <a:cs typeface="Raleway"/>
                <a:sym typeface="Raleway"/>
              </a:rPr>
              <a:t>Highlight tools, models, and algorithms used</a:t>
            </a:r>
          </a:p>
          <a:p>
            <a:pPr algn="l" marL="557017" indent="-278509" lvl="1">
              <a:lnSpc>
                <a:spcPts val="3611"/>
              </a:lnSpc>
              <a:buFont typeface="Arial"/>
              <a:buChar char="•"/>
            </a:pPr>
            <a:r>
              <a:rPr lang="en-US" sz="2579">
                <a:solidFill>
                  <a:srgbClr val="FFFFFF"/>
                </a:solidFill>
                <a:latin typeface="Raleway"/>
                <a:ea typeface="Raleway"/>
                <a:cs typeface="Raleway"/>
                <a:sym typeface="Raleway"/>
              </a:rPr>
              <a:t>Discuss challenges and future trends</a:t>
            </a:r>
          </a:p>
        </p:txBody>
      </p:sp>
      <p:sp>
        <p:nvSpPr>
          <p:cNvPr name="Freeform 22" id="22"/>
          <p:cNvSpPr/>
          <p:nvPr/>
        </p:nvSpPr>
        <p:spPr>
          <a:xfrm flipH="false" flipV="false" rot="0">
            <a:off x="6059708" y="4938370"/>
            <a:ext cx="2043060" cy="2242880"/>
          </a:xfrm>
          <a:custGeom>
            <a:avLst/>
            <a:gdLst/>
            <a:ahLst/>
            <a:cxnLst/>
            <a:rect r="r" b="b" t="t" l="l"/>
            <a:pathLst>
              <a:path h="2242880" w="2043060">
                <a:moveTo>
                  <a:pt x="0" y="0"/>
                </a:moveTo>
                <a:lnTo>
                  <a:pt x="2043060" y="0"/>
                </a:lnTo>
                <a:lnTo>
                  <a:pt x="2043060" y="2242881"/>
                </a:lnTo>
                <a:lnTo>
                  <a:pt x="0" y="22428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5691933" y="4490791"/>
            <a:ext cx="2778608" cy="3233290"/>
            <a:chOff x="0" y="0"/>
            <a:chExt cx="698500" cy="812800"/>
          </a:xfrm>
        </p:grpSpPr>
        <p:sp>
          <p:nvSpPr>
            <p:cNvPr name="Freeform 24" id="2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45DEEF">
                    <a:alpha val="100000"/>
                  </a:srgbClr>
                </a:gs>
                <a:gs pos="100000">
                  <a:srgbClr val="0074AD">
                    <a:alpha val="6500"/>
                  </a:srgbClr>
                </a:gs>
              </a:gsLst>
              <a:lin ang="0"/>
            </a:gradFill>
          </p:spPr>
        </p:sp>
        <p:sp>
          <p:nvSpPr>
            <p:cNvPr name="TextBox 25" id="25"/>
            <p:cNvSpPr txBox="true"/>
            <p:nvPr/>
          </p:nvSpPr>
          <p:spPr>
            <a:xfrm>
              <a:off x="0" y="92075"/>
              <a:ext cx="698500" cy="581025"/>
            </a:xfrm>
            <a:prstGeom prst="rect">
              <a:avLst/>
            </a:prstGeom>
          </p:spPr>
          <p:txBody>
            <a:bodyPr anchor="ctr" rtlCol="false" tIns="50800" lIns="50800" bIns="50800" rIns="50800"/>
            <a:lstStyle/>
            <a:p>
              <a:pPr algn="ctr">
                <a:lnSpc>
                  <a:spcPts val="2212"/>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0" y="9488397"/>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4317818" y="2004339"/>
            <a:ext cx="27740609" cy="1629149"/>
            <a:chOff x="0" y="0"/>
            <a:chExt cx="7306169" cy="429076"/>
          </a:xfrm>
        </p:grpSpPr>
        <p:sp>
          <p:nvSpPr>
            <p:cNvPr name="Freeform 12" id="12"/>
            <p:cNvSpPr/>
            <p:nvPr/>
          </p:nvSpPr>
          <p:spPr>
            <a:xfrm flipH="false" flipV="false" rot="0">
              <a:off x="0" y="0"/>
              <a:ext cx="7306169" cy="429076"/>
            </a:xfrm>
            <a:custGeom>
              <a:avLst/>
              <a:gdLst/>
              <a:ahLst/>
              <a:cxnLst/>
              <a:rect r="r" b="b" t="t" l="l"/>
              <a:pathLst>
                <a:path h="429076" w="7306169">
                  <a:moveTo>
                    <a:pt x="0" y="0"/>
                  </a:moveTo>
                  <a:lnTo>
                    <a:pt x="7306169" y="0"/>
                  </a:lnTo>
                  <a:lnTo>
                    <a:pt x="7306169" y="429076"/>
                  </a:lnTo>
                  <a:lnTo>
                    <a:pt x="0" y="429076"/>
                  </a:lnTo>
                  <a:close/>
                </a:path>
              </a:pathLst>
            </a:custGeom>
            <a:gradFill rotWithShape="true">
              <a:gsLst>
                <a:gs pos="0">
                  <a:srgbClr val="45DEEF">
                    <a:alpha val="100000"/>
                  </a:srgbClr>
                </a:gs>
                <a:gs pos="100000">
                  <a:srgbClr val="0074AD">
                    <a:alpha val="6500"/>
                  </a:srgbClr>
                </a:gs>
              </a:gsLst>
              <a:lin ang="0"/>
            </a:gradFill>
          </p:spPr>
        </p:sp>
        <p:sp>
          <p:nvSpPr>
            <p:cNvPr name="TextBox 13" id="13"/>
            <p:cNvSpPr txBox="true"/>
            <p:nvPr/>
          </p:nvSpPr>
          <p:spPr>
            <a:xfrm>
              <a:off x="0" y="38100"/>
              <a:ext cx="7306169" cy="390976"/>
            </a:xfrm>
            <a:prstGeom prst="rect">
              <a:avLst/>
            </a:prstGeom>
          </p:spPr>
          <p:txBody>
            <a:bodyPr anchor="ctr" rtlCol="false" tIns="50800" lIns="50800" bIns="50800" rIns="50800"/>
            <a:lstStyle/>
            <a:p>
              <a:pPr algn="ctr">
                <a:lnSpc>
                  <a:spcPts val="2473"/>
                </a:lnSpc>
              </a:pPr>
            </a:p>
          </p:txBody>
        </p:sp>
      </p:grpSp>
      <p:sp>
        <p:nvSpPr>
          <p:cNvPr name="TextBox 14" id="14"/>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5</a:t>
            </a:r>
          </a:p>
        </p:txBody>
      </p:sp>
      <p:sp>
        <p:nvSpPr>
          <p:cNvPr name="TextBox 15" id="15"/>
          <p:cNvSpPr txBox="true"/>
          <p:nvPr/>
        </p:nvSpPr>
        <p:spPr>
          <a:xfrm rot="0">
            <a:off x="656025" y="2374661"/>
            <a:ext cx="16975951" cy="983756"/>
          </a:xfrm>
          <a:prstGeom prst="rect">
            <a:avLst/>
          </a:prstGeom>
        </p:spPr>
        <p:txBody>
          <a:bodyPr anchor="t" rtlCol="false" tIns="0" lIns="0" bIns="0" rIns="0">
            <a:spAutoFit/>
          </a:bodyPr>
          <a:lstStyle/>
          <a:p>
            <a:pPr algn="ctr">
              <a:lnSpc>
                <a:spcPts val="7541"/>
              </a:lnSpc>
              <a:spcBef>
                <a:spcPct val="0"/>
              </a:spcBef>
            </a:pPr>
            <a:r>
              <a:rPr lang="en-US" sz="7115">
                <a:solidFill>
                  <a:srgbClr val="FFFFFF"/>
                </a:solidFill>
                <a:latin typeface="Anton"/>
                <a:ea typeface="Anton"/>
                <a:cs typeface="Anton"/>
                <a:sym typeface="Anton"/>
              </a:rPr>
              <a:t>CORE CONCEPTS IN CYBERSECURITY DATA SCIENCE</a:t>
            </a:r>
          </a:p>
        </p:txBody>
      </p:sp>
      <p:grpSp>
        <p:nvGrpSpPr>
          <p:cNvPr name="Group 16" id="16"/>
          <p:cNvGrpSpPr/>
          <p:nvPr/>
        </p:nvGrpSpPr>
        <p:grpSpPr>
          <a:xfrm rot="0">
            <a:off x="1765899" y="4876800"/>
            <a:ext cx="2940789" cy="3422009"/>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37327" t="0" r="-37327"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8" id="18"/>
          <p:cNvGrpSpPr/>
          <p:nvPr/>
        </p:nvGrpSpPr>
        <p:grpSpPr>
          <a:xfrm rot="0">
            <a:off x="5163888" y="4631472"/>
            <a:ext cx="418645" cy="41864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0" id="20"/>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1" id="21"/>
          <p:cNvSpPr txBox="true"/>
          <p:nvPr/>
        </p:nvSpPr>
        <p:spPr>
          <a:xfrm rot="0">
            <a:off x="5163888" y="5200793"/>
            <a:ext cx="4242101" cy="3192019"/>
          </a:xfrm>
          <a:prstGeom prst="rect">
            <a:avLst/>
          </a:prstGeom>
        </p:spPr>
        <p:txBody>
          <a:bodyPr anchor="t" rtlCol="false" tIns="0" lIns="0" bIns="0" rIns="0">
            <a:spAutoFit/>
          </a:bodyPr>
          <a:lstStyle/>
          <a:p>
            <a:pPr algn="l">
              <a:lnSpc>
                <a:spcPts val="3611"/>
              </a:lnSpc>
            </a:pPr>
            <a:r>
              <a:rPr lang="en-US" sz="2579">
                <a:solidFill>
                  <a:srgbClr val="FFFFFF"/>
                </a:solidFill>
                <a:latin typeface="Raleway"/>
                <a:ea typeface="Raleway"/>
                <a:cs typeface="Raleway"/>
                <a:sym typeface="Raleway"/>
              </a:rPr>
              <a:t>Analyze user behavior and detect deviations</a:t>
            </a:r>
          </a:p>
          <a:p>
            <a:pPr algn="l">
              <a:lnSpc>
                <a:spcPts val="3611"/>
              </a:lnSpc>
            </a:pPr>
          </a:p>
          <a:p>
            <a:pPr algn="l">
              <a:lnSpc>
                <a:spcPts val="3611"/>
              </a:lnSpc>
              <a:spcBef>
                <a:spcPct val="0"/>
              </a:spcBef>
            </a:pPr>
            <a:r>
              <a:rPr lang="en-US" sz="2579">
                <a:solidFill>
                  <a:srgbClr val="FFFFFF"/>
                </a:solidFill>
                <a:latin typeface="Raleway"/>
                <a:ea typeface="Raleway"/>
                <a:cs typeface="Raleway"/>
                <a:sym typeface="Raleway"/>
              </a:rPr>
              <a:t>Use cases:                                                    Insider threat,                 fraudulent logins,                 risk scoring</a:t>
            </a:r>
          </a:p>
        </p:txBody>
      </p:sp>
      <p:sp>
        <p:nvSpPr>
          <p:cNvPr name="TextBox 22" id="22"/>
          <p:cNvSpPr txBox="true"/>
          <p:nvPr/>
        </p:nvSpPr>
        <p:spPr>
          <a:xfrm rot="0">
            <a:off x="5301956" y="4675104"/>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1.</a:t>
            </a:r>
          </a:p>
        </p:txBody>
      </p:sp>
      <p:sp>
        <p:nvSpPr>
          <p:cNvPr name="TextBox 23" id="23"/>
          <p:cNvSpPr txBox="true"/>
          <p:nvPr/>
        </p:nvSpPr>
        <p:spPr>
          <a:xfrm rot="0">
            <a:off x="5754438" y="4687294"/>
            <a:ext cx="3389562" cy="333248"/>
          </a:xfrm>
          <a:prstGeom prst="rect">
            <a:avLst/>
          </a:prstGeom>
        </p:spPr>
        <p:txBody>
          <a:bodyPr anchor="t" rtlCol="false" tIns="0" lIns="0" bIns="0" rIns="0">
            <a:spAutoFit/>
          </a:bodyPr>
          <a:lstStyle/>
          <a:p>
            <a:pPr algn="l">
              <a:lnSpc>
                <a:spcPts val="2631"/>
              </a:lnSpc>
              <a:spcBef>
                <a:spcPct val="0"/>
              </a:spcBef>
            </a:pPr>
            <a:r>
              <a:rPr lang="en-US" sz="1879">
                <a:solidFill>
                  <a:srgbClr val="FFFFFF"/>
                </a:solidFill>
                <a:latin typeface="Raleway"/>
                <a:ea typeface="Raleway"/>
                <a:cs typeface="Raleway"/>
                <a:sym typeface="Raleway"/>
              </a:rPr>
              <a:t>BEHAVIORAL ANALYTICS</a:t>
            </a:r>
          </a:p>
        </p:txBody>
      </p:sp>
      <p:grpSp>
        <p:nvGrpSpPr>
          <p:cNvPr name="Group 24" id="24"/>
          <p:cNvGrpSpPr/>
          <p:nvPr/>
        </p:nvGrpSpPr>
        <p:grpSpPr>
          <a:xfrm rot="0">
            <a:off x="9732800" y="4876800"/>
            <a:ext cx="2940789" cy="3422009"/>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8"/>
              <a:stretch>
                <a:fillRect l="-53204" t="0" r="-53204"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26" id="26"/>
          <p:cNvGrpSpPr/>
          <p:nvPr/>
        </p:nvGrpSpPr>
        <p:grpSpPr>
          <a:xfrm rot="0">
            <a:off x="13132670" y="4631472"/>
            <a:ext cx="418645" cy="41864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8" id="28"/>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9" id="29"/>
          <p:cNvSpPr txBox="true"/>
          <p:nvPr/>
        </p:nvSpPr>
        <p:spPr>
          <a:xfrm rot="0">
            <a:off x="13132670" y="5200793"/>
            <a:ext cx="3665240" cy="3192019"/>
          </a:xfrm>
          <a:prstGeom prst="rect">
            <a:avLst/>
          </a:prstGeom>
        </p:spPr>
        <p:txBody>
          <a:bodyPr anchor="t" rtlCol="false" tIns="0" lIns="0" bIns="0" rIns="0">
            <a:spAutoFit/>
          </a:bodyPr>
          <a:lstStyle/>
          <a:p>
            <a:pPr algn="l">
              <a:lnSpc>
                <a:spcPts val="3611"/>
              </a:lnSpc>
            </a:pPr>
            <a:r>
              <a:rPr lang="en-US" sz="2579">
                <a:solidFill>
                  <a:srgbClr val="FFFFFF"/>
                </a:solidFill>
                <a:latin typeface="Raleway"/>
                <a:ea typeface="Raleway"/>
                <a:cs typeface="Raleway"/>
                <a:sym typeface="Raleway"/>
              </a:rPr>
              <a:t>Identify unusual patterns or outliers</a:t>
            </a:r>
          </a:p>
          <a:p>
            <a:pPr algn="l">
              <a:lnSpc>
                <a:spcPts val="3611"/>
              </a:lnSpc>
            </a:pPr>
          </a:p>
          <a:p>
            <a:pPr algn="l">
              <a:lnSpc>
                <a:spcPts val="3611"/>
              </a:lnSpc>
              <a:spcBef>
                <a:spcPct val="0"/>
              </a:spcBef>
            </a:pPr>
            <a:r>
              <a:rPr lang="en-US" sz="2579">
                <a:solidFill>
                  <a:srgbClr val="FFFFFF"/>
                </a:solidFill>
                <a:latin typeface="Raleway"/>
                <a:ea typeface="Raleway"/>
                <a:cs typeface="Raleway"/>
                <a:sym typeface="Raleway"/>
              </a:rPr>
              <a:t>Techniques:            Isolation Forest,        SVM, Autoencoders, Time Series</a:t>
            </a:r>
          </a:p>
        </p:txBody>
      </p:sp>
      <p:sp>
        <p:nvSpPr>
          <p:cNvPr name="TextBox 30" id="30"/>
          <p:cNvSpPr txBox="true"/>
          <p:nvPr/>
        </p:nvSpPr>
        <p:spPr>
          <a:xfrm rot="0">
            <a:off x="13270739" y="4675104"/>
            <a:ext cx="209323" cy="283718"/>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2.</a:t>
            </a:r>
          </a:p>
        </p:txBody>
      </p:sp>
      <p:sp>
        <p:nvSpPr>
          <p:cNvPr name="TextBox 31" id="31"/>
          <p:cNvSpPr txBox="true"/>
          <p:nvPr/>
        </p:nvSpPr>
        <p:spPr>
          <a:xfrm rot="0">
            <a:off x="13723220" y="4687294"/>
            <a:ext cx="3389562" cy="333248"/>
          </a:xfrm>
          <a:prstGeom prst="rect">
            <a:avLst/>
          </a:prstGeom>
        </p:spPr>
        <p:txBody>
          <a:bodyPr anchor="t" rtlCol="false" tIns="0" lIns="0" bIns="0" rIns="0">
            <a:spAutoFit/>
          </a:bodyPr>
          <a:lstStyle/>
          <a:p>
            <a:pPr algn="l">
              <a:lnSpc>
                <a:spcPts val="2631"/>
              </a:lnSpc>
              <a:spcBef>
                <a:spcPct val="0"/>
              </a:spcBef>
            </a:pPr>
            <a:r>
              <a:rPr lang="en-US" sz="1879">
                <a:solidFill>
                  <a:srgbClr val="FFFFFF"/>
                </a:solidFill>
                <a:latin typeface="Raleway"/>
                <a:ea typeface="Raleway"/>
                <a:cs typeface="Raleway"/>
                <a:sym typeface="Raleway"/>
              </a:rPr>
              <a:t>ANOMALY DETECTION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21757266" cy="7076160"/>
            <a:chOff x="0" y="0"/>
            <a:chExt cx="5730309" cy="1863680"/>
          </a:xfrm>
        </p:grpSpPr>
        <p:sp>
          <p:nvSpPr>
            <p:cNvPr name="Freeform 11" id="11"/>
            <p:cNvSpPr/>
            <p:nvPr/>
          </p:nvSpPr>
          <p:spPr>
            <a:xfrm flipH="false" flipV="false" rot="0">
              <a:off x="0" y="0"/>
              <a:ext cx="5730309" cy="1863680"/>
            </a:xfrm>
            <a:custGeom>
              <a:avLst/>
              <a:gdLst/>
              <a:ahLst/>
              <a:cxnLst/>
              <a:rect r="r" b="b" t="t" l="l"/>
              <a:pathLst>
                <a:path h="1863680" w="5730309">
                  <a:moveTo>
                    <a:pt x="0" y="0"/>
                  </a:moveTo>
                  <a:lnTo>
                    <a:pt x="5730309" y="0"/>
                  </a:lnTo>
                  <a:lnTo>
                    <a:pt x="5730309" y="1863680"/>
                  </a:lnTo>
                  <a:lnTo>
                    <a:pt x="0" y="1863680"/>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5730309" cy="1825580"/>
            </a:xfrm>
            <a:prstGeom prst="rect">
              <a:avLst/>
            </a:prstGeom>
          </p:spPr>
          <p:txBody>
            <a:bodyPr anchor="ctr" rtlCol="false" tIns="50800" lIns="50800" bIns="50800" rIns="50800"/>
            <a:lstStyle/>
            <a:p>
              <a:pPr algn="ctr">
                <a:lnSpc>
                  <a:spcPts val="2473"/>
                </a:lnSpc>
              </a:pPr>
            </a:p>
          </p:txBody>
        </p:sp>
      </p:grpSp>
      <p:grpSp>
        <p:nvGrpSpPr>
          <p:cNvPr name="Group 13" id="13"/>
          <p:cNvGrpSpPr>
            <a:grpSpLocks noChangeAspect="true"/>
          </p:cNvGrpSpPr>
          <p:nvPr/>
        </p:nvGrpSpPr>
        <p:grpSpPr>
          <a:xfrm rot="0">
            <a:off x="9925249" y="4317684"/>
            <a:ext cx="7651735" cy="4388943"/>
            <a:chOff x="0" y="0"/>
            <a:chExt cx="7981950" cy="4578350"/>
          </a:xfrm>
        </p:grpSpPr>
        <p:sp>
          <p:nvSpPr>
            <p:cNvPr name="Freeform 14" id="14"/>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5" id="15"/>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6" id="16"/>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7" id="17"/>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8" id="18"/>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29892" r="0" b="-29892"/>
              </a:stretch>
            </a:blipFill>
          </p:spPr>
        </p:sp>
      </p:grpSp>
      <p:grpSp>
        <p:nvGrpSpPr>
          <p:cNvPr name="Group 19" id="19"/>
          <p:cNvGrpSpPr/>
          <p:nvPr/>
        </p:nvGrpSpPr>
        <p:grpSpPr>
          <a:xfrm rot="0">
            <a:off x="16031344" y="3774454"/>
            <a:ext cx="1227956" cy="1428894"/>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45DEEF">
                    <a:alpha val="100000"/>
                  </a:srgbClr>
                </a:gs>
                <a:gs pos="100000">
                  <a:srgbClr val="0074AD">
                    <a:alpha val="6500"/>
                  </a:srgbClr>
                </a:gs>
              </a:gsLst>
              <a:lin ang="0"/>
            </a:gradFill>
          </p:spPr>
        </p:sp>
        <p:sp>
          <p:nvSpPr>
            <p:cNvPr name="TextBox 21" id="21"/>
            <p:cNvSpPr txBox="true"/>
            <p:nvPr/>
          </p:nvSpPr>
          <p:spPr>
            <a:xfrm>
              <a:off x="0" y="92075"/>
              <a:ext cx="698500" cy="581025"/>
            </a:xfrm>
            <a:prstGeom prst="rect">
              <a:avLst/>
            </a:prstGeom>
          </p:spPr>
          <p:txBody>
            <a:bodyPr anchor="ctr" rtlCol="false" tIns="50800" lIns="50800" bIns="50800" rIns="50800"/>
            <a:lstStyle/>
            <a:p>
              <a:pPr algn="ctr">
                <a:lnSpc>
                  <a:spcPts val="2212"/>
                </a:lnSpc>
              </a:pPr>
            </a:p>
          </p:txBody>
        </p:sp>
      </p:grpSp>
      <p:sp>
        <p:nvSpPr>
          <p:cNvPr name="TextBox 22" id="22"/>
          <p:cNvSpPr txBox="true"/>
          <p:nvPr/>
        </p:nvSpPr>
        <p:spPr>
          <a:xfrm rot="0">
            <a:off x="16656616" y="9872467"/>
            <a:ext cx="1316589" cy="388489"/>
          </a:xfrm>
          <a:prstGeom prst="rect">
            <a:avLst/>
          </a:prstGeom>
        </p:spPr>
        <p:txBody>
          <a:bodyPr anchor="t" rtlCol="false" tIns="0" lIns="0" bIns="0" rIns="0">
            <a:spAutoFit/>
          </a:bodyPr>
          <a:lstStyle/>
          <a:p>
            <a:pPr algn="ctr">
              <a:lnSpc>
                <a:spcPts val="1551"/>
              </a:lnSpc>
            </a:pPr>
            <a:r>
              <a:rPr lang="en-US" b="true" sz="1463" spc="379">
                <a:solidFill>
                  <a:srgbClr val="FFFFFF"/>
                </a:solidFill>
                <a:latin typeface="TT Lakes Neue Bold"/>
                <a:ea typeface="TT Lakes Neue Bold"/>
                <a:cs typeface="TT Lakes Neue Bold"/>
                <a:sym typeface="TT Lakes Neue Bold"/>
              </a:rPr>
              <a:t>PAGE 6</a:t>
            </a:r>
          </a:p>
          <a:p>
            <a:pPr algn="ctr">
              <a:lnSpc>
                <a:spcPts val="1551"/>
              </a:lnSpc>
              <a:spcBef>
                <a:spcPct val="0"/>
              </a:spcBef>
            </a:pPr>
          </a:p>
        </p:txBody>
      </p:sp>
      <p:sp>
        <p:nvSpPr>
          <p:cNvPr name="TextBox 23" id="23"/>
          <p:cNvSpPr txBox="true"/>
          <p:nvPr/>
        </p:nvSpPr>
        <p:spPr>
          <a:xfrm rot="0">
            <a:off x="1845362" y="2831129"/>
            <a:ext cx="10803403" cy="983755"/>
          </a:xfrm>
          <a:prstGeom prst="rect">
            <a:avLst/>
          </a:prstGeom>
        </p:spPr>
        <p:txBody>
          <a:bodyPr anchor="t" rtlCol="false" tIns="0" lIns="0" bIns="0" rIns="0">
            <a:spAutoFit/>
          </a:bodyPr>
          <a:lstStyle/>
          <a:p>
            <a:pPr algn="l">
              <a:lnSpc>
                <a:spcPts val="7541"/>
              </a:lnSpc>
              <a:spcBef>
                <a:spcPct val="0"/>
              </a:spcBef>
            </a:pPr>
            <a:r>
              <a:rPr lang="en-US" sz="7115">
                <a:solidFill>
                  <a:srgbClr val="FFFFFF"/>
                </a:solidFill>
                <a:latin typeface="Anton"/>
                <a:ea typeface="Anton"/>
                <a:cs typeface="Anton"/>
                <a:sym typeface="Anton"/>
              </a:rPr>
              <a:t>METHODOLOGIES &amp; ALGORITHMS</a:t>
            </a:r>
          </a:p>
        </p:txBody>
      </p:sp>
      <p:sp>
        <p:nvSpPr>
          <p:cNvPr name="TextBox 24" id="24"/>
          <p:cNvSpPr txBox="true"/>
          <p:nvPr/>
        </p:nvSpPr>
        <p:spPr>
          <a:xfrm rot="0">
            <a:off x="1845362" y="4393651"/>
            <a:ext cx="7457645" cy="3192019"/>
          </a:xfrm>
          <a:prstGeom prst="rect">
            <a:avLst/>
          </a:prstGeom>
        </p:spPr>
        <p:txBody>
          <a:bodyPr anchor="t" rtlCol="false" tIns="0" lIns="0" bIns="0" rIns="0">
            <a:spAutoFit/>
          </a:bodyPr>
          <a:lstStyle/>
          <a:p>
            <a:pPr algn="l" marL="557017" indent="-278509" lvl="1">
              <a:lnSpc>
                <a:spcPts val="3611"/>
              </a:lnSpc>
              <a:buFont typeface="Arial"/>
              <a:buChar char="•"/>
            </a:pPr>
            <a:r>
              <a:rPr lang="en-US" sz="2579">
                <a:solidFill>
                  <a:srgbClr val="FFFFFF"/>
                </a:solidFill>
                <a:latin typeface="Raleway"/>
                <a:ea typeface="Raleway"/>
                <a:cs typeface="Raleway"/>
                <a:sym typeface="Raleway"/>
              </a:rPr>
              <a:t>Data Collection:                                                         Server logs, traffic, app usage</a:t>
            </a:r>
          </a:p>
          <a:p>
            <a:pPr algn="l" marL="557017" indent="-278509" lvl="1">
              <a:lnSpc>
                <a:spcPts val="3611"/>
              </a:lnSpc>
              <a:buFont typeface="Arial"/>
              <a:buChar char="•"/>
            </a:pPr>
            <a:r>
              <a:rPr lang="en-US" sz="2579">
                <a:solidFill>
                  <a:srgbClr val="FFFFFF"/>
                </a:solidFill>
                <a:latin typeface="Raleway"/>
                <a:ea typeface="Raleway"/>
                <a:cs typeface="Raleway"/>
                <a:sym typeface="Raleway"/>
              </a:rPr>
              <a:t>Preprocessing:                                                         Cleaning, normalization, feature extraction</a:t>
            </a:r>
          </a:p>
          <a:p>
            <a:pPr algn="l" marL="557017" indent="-278509" lvl="1">
              <a:lnSpc>
                <a:spcPts val="3611"/>
              </a:lnSpc>
              <a:buFont typeface="Arial"/>
              <a:buChar char="•"/>
            </a:pPr>
            <a:r>
              <a:rPr lang="en-US" sz="2579">
                <a:solidFill>
                  <a:srgbClr val="FFFFFF"/>
                </a:solidFill>
                <a:latin typeface="Raleway"/>
                <a:ea typeface="Raleway"/>
                <a:cs typeface="Raleway"/>
                <a:sym typeface="Raleway"/>
              </a:rPr>
              <a:t>Modeling:                                                   Logistic Regression, KMeans, DBSCAN, Random Forest, NLP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18387059" cy="3515099"/>
            <a:chOff x="0" y="0"/>
            <a:chExt cx="4842682" cy="925787"/>
          </a:xfrm>
        </p:grpSpPr>
        <p:sp>
          <p:nvSpPr>
            <p:cNvPr name="Freeform 11" id="11"/>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3" id="13"/>
          <p:cNvGrpSpPr/>
          <p:nvPr/>
        </p:nvGrpSpPr>
        <p:grpSpPr>
          <a:xfrm rot="0">
            <a:off x="4094947" y="3761489"/>
            <a:ext cx="3331953" cy="4061629"/>
            <a:chOff x="0" y="0"/>
            <a:chExt cx="516207" cy="629253"/>
          </a:xfrm>
        </p:grpSpPr>
        <p:sp>
          <p:nvSpPr>
            <p:cNvPr name="Freeform 14" id="14"/>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5"/>
              <a:stretch>
                <a:fillRect l="-22565" t="0" r="-25640"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5" id="15"/>
          <p:cNvSpPr txBox="true"/>
          <p:nvPr/>
        </p:nvSpPr>
        <p:spPr>
          <a:xfrm rot="0">
            <a:off x="1646481" y="1123950"/>
            <a:ext cx="9168732" cy="983755"/>
          </a:xfrm>
          <a:prstGeom prst="rect">
            <a:avLst/>
          </a:prstGeom>
        </p:spPr>
        <p:txBody>
          <a:bodyPr anchor="t" rtlCol="false" tIns="0" lIns="0" bIns="0" rIns="0">
            <a:spAutoFit/>
          </a:bodyPr>
          <a:lstStyle/>
          <a:p>
            <a:pPr algn="l">
              <a:lnSpc>
                <a:spcPts val="7541"/>
              </a:lnSpc>
              <a:spcBef>
                <a:spcPct val="0"/>
              </a:spcBef>
            </a:pPr>
            <a:r>
              <a:rPr lang="en-US" sz="7115">
                <a:solidFill>
                  <a:srgbClr val="FFFFFF"/>
                </a:solidFill>
                <a:latin typeface="Anton"/>
                <a:ea typeface="Anton"/>
                <a:cs typeface="Anton"/>
                <a:sym typeface="Anton"/>
              </a:rPr>
              <a:t>TOOLS &amp; TECHNOLOGIES</a:t>
            </a:r>
          </a:p>
        </p:txBody>
      </p:sp>
      <p:grpSp>
        <p:nvGrpSpPr>
          <p:cNvPr name="Group 16" id="16"/>
          <p:cNvGrpSpPr/>
          <p:nvPr/>
        </p:nvGrpSpPr>
        <p:grpSpPr>
          <a:xfrm rot="0">
            <a:off x="526777" y="3641676"/>
            <a:ext cx="3331953" cy="4061629"/>
            <a:chOff x="0" y="0"/>
            <a:chExt cx="516207" cy="629253"/>
          </a:xfrm>
        </p:grpSpPr>
        <p:sp>
          <p:nvSpPr>
            <p:cNvPr name="Freeform 17" id="17"/>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6"/>
              <a:stretch>
                <a:fillRect l="-41481" t="0" r="-41481"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8" id="18"/>
          <p:cNvGrpSpPr/>
          <p:nvPr/>
        </p:nvGrpSpPr>
        <p:grpSpPr>
          <a:xfrm rot="0">
            <a:off x="9746598" y="2819371"/>
            <a:ext cx="418645" cy="41864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0" id="20"/>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1" id="21"/>
          <p:cNvGrpSpPr/>
          <p:nvPr/>
        </p:nvGrpSpPr>
        <p:grpSpPr>
          <a:xfrm rot="0">
            <a:off x="9746598" y="4435937"/>
            <a:ext cx="418645" cy="41864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3" id="23"/>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grpSp>
        <p:nvGrpSpPr>
          <p:cNvPr name="Group 24" id="24"/>
          <p:cNvGrpSpPr/>
          <p:nvPr/>
        </p:nvGrpSpPr>
        <p:grpSpPr>
          <a:xfrm rot="0">
            <a:off x="9746598" y="6052503"/>
            <a:ext cx="418645" cy="4186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45DEEF">
                      <a:alpha val="100000"/>
                    </a:srgbClr>
                  </a:gs>
                  <a:gs pos="100000">
                    <a:srgbClr val="0074AD">
                      <a:alpha val="6500"/>
                    </a:srgbClr>
                  </a:gs>
                </a:gsLst>
                <a:lin ang="0"/>
              </a:gradFill>
              <a:prstDash val="solid"/>
              <a:miter/>
            </a:ln>
          </p:spPr>
        </p:sp>
        <p:sp>
          <p:nvSpPr>
            <p:cNvPr name="TextBox 26" id="26"/>
            <p:cNvSpPr txBox="true"/>
            <p:nvPr/>
          </p:nvSpPr>
          <p:spPr>
            <a:xfrm>
              <a:off x="76200" y="114300"/>
              <a:ext cx="660400" cy="622300"/>
            </a:xfrm>
            <a:prstGeom prst="rect">
              <a:avLst/>
            </a:prstGeom>
          </p:spPr>
          <p:txBody>
            <a:bodyPr anchor="ctr" rtlCol="false" tIns="50800" lIns="50800" bIns="50800" rIns="50800"/>
            <a:lstStyle/>
            <a:p>
              <a:pPr algn="ctr">
                <a:lnSpc>
                  <a:spcPts val="2473"/>
                </a:lnSpc>
              </a:pPr>
            </a:p>
          </p:txBody>
        </p:sp>
      </p:grpSp>
      <p:sp>
        <p:nvSpPr>
          <p:cNvPr name="TextBox 27" id="27"/>
          <p:cNvSpPr txBox="true"/>
          <p:nvPr/>
        </p:nvSpPr>
        <p:spPr>
          <a:xfrm rot="0">
            <a:off x="9746598" y="3388692"/>
            <a:ext cx="7065453" cy="448819"/>
          </a:xfrm>
          <a:prstGeom prst="rect">
            <a:avLst/>
          </a:prstGeom>
        </p:spPr>
        <p:txBody>
          <a:bodyPr anchor="t" rtlCol="false" tIns="0" lIns="0" bIns="0" rIns="0">
            <a:spAutoFit/>
          </a:bodyPr>
          <a:lstStyle/>
          <a:p>
            <a:pPr algn="l">
              <a:lnSpc>
                <a:spcPts val="3611"/>
              </a:lnSpc>
              <a:spcBef>
                <a:spcPct val="0"/>
              </a:spcBef>
            </a:pPr>
            <a:r>
              <a:rPr lang="en-US" sz="2579">
                <a:solidFill>
                  <a:srgbClr val="FFFFFF"/>
                </a:solidFill>
                <a:latin typeface="Raleway"/>
                <a:ea typeface="Raleway"/>
                <a:cs typeface="Raleway"/>
                <a:sym typeface="Raleway"/>
              </a:rPr>
              <a:t>Python,SQL</a:t>
            </a:r>
          </a:p>
        </p:txBody>
      </p:sp>
      <p:sp>
        <p:nvSpPr>
          <p:cNvPr name="TextBox 28" id="28"/>
          <p:cNvSpPr txBox="true"/>
          <p:nvPr/>
        </p:nvSpPr>
        <p:spPr>
          <a:xfrm rot="0">
            <a:off x="9884667" y="2863004"/>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1.</a:t>
            </a:r>
          </a:p>
        </p:txBody>
      </p:sp>
      <p:sp>
        <p:nvSpPr>
          <p:cNvPr name="TextBox 29" id="29"/>
          <p:cNvSpPr txBox="true"/>
          <p:nvPr/>
        </p:nvSpPr>
        <p:spPr>
          <a:xfrm rot="0">
            <a:off x="10337148" y="2865668"/>
            <a:ext cx="3389562" cy="465287"/>
          </a:xfrm>
          <a:prstGeom prst="rect">
            <a:avLst/>
          </a:prstGeom>
        </p:spPr>
        <p:txBody>
          <a:bodyPr anchor="t" rtlCol="false" tIns="0" lIns="0" bIns="0" rIns="0">
            <a:spAutoFit/>
          </a:bodyPr>
          <a:lstStyle/>
          <a:p>
            <a:pPr algn="l">
              <a:lnSpc>
                <a:spcPts val="3751"/>
              </a:lnSpc>
              <a:spcBef>
                <a:spcPct val="0"/>
              </a:spcBef>
            </a:pPr>
            <a:r>
              <a:rPr lang="en-US" sz="2679">
                <a:solidFill>
                  <a:srgbClr val="FFFFFF"/>
                </a:solidFill>
                <a:latin typeface="Raleway"/>
                <a:ea typeface="Raleway"/>
                <a:cs typeface="Raleway"/>
                <a:sym typeface="Raleway"/>
              </a:rPr>
              <a:t>LANGUAGES</a:t>
            </a:r>
          </a:p>
        </p:txBody>
      </p:sp>
      <p:sp>
        <p:nvSpPr>
          <p:cNvPr name="TextBox 30" id="30"/>
          <p:cNvSpPr txBox="true"/>
          <p:nvPr/>
        </p:nvSpPr>
        <p:spPr>
          <a:xfrm rot="0">
            <a:off x="9746598" y="5005258"/>
            <a:ext cx="6855903" cy="906019"/>
          </a:xfrm>
          <a:prstGeom prst="rect">
            <a:avLst/>
          </a:prstGeom>
        </p:spPr>
        <p:txBody>
          <a:bodyPr anchor="t" rtlCol="false" tIns="0" lIns="0" bIns="0" rIns="0">
            <a:spAutoFit/>
          </a:bodyPr>
          <a:lstStyle/>
          <a:p>
            <a:pPr algn="l">
              <a:lnSpc>
                <a:spcPts val="3611"/>
              </a:lnSpc>
            </a:pPr>
            <a:r>
              <a:rPr lang="en-US" sz="2579">
                <a:solidFill>
                  <a:srgbClr val="FFFFFF"/>
                </a:solidFill>
                <a:latin typeface="Raleway"/>
                <a:ea typeface="Raleway"/>
                <a:cs typeface="Raleway"/>
                <a:sym typeface="Raleway"/>
              </a:rPr>
              <a:t>Pandas, Seaborn, Plotly</a:t>
            </a:r>
          </a:p>
          <a:p>
            <a:pPr algn="l">
              <a:lnSpc>
                <a:spcPts val="3611"/>
              </a:lnSpc>
              <a:spcBef>
                <a:spcPct val="0"/>
              </a:spcBef>
            </a:pPr>
            <a:r>
              <a:rPr lang="en-US" sz="2579">
                <a:solidFill>
                  <a:srgbClr val="FFFFFF"/>
                </a:solidFill>
                <a:latin typeface="Raleway"/>
                <a:ea typeface="Raleway"/>
                <a:cs typeface="Raleway"/>
                <a:sym typeface="Raleway"/>
              </a:rPr>
              <a:t>ML: Scikit-learn, PyOD</a:t>
            </a:r>
          </a:p>
        </p:txBody>
      </p:sp>
      <p:sp>
        <p:nvSpPr>
          <p:cNvPr name="TextBox 31" id="31"/>
          <p:cNvSpPr txBox="true"/>
          <p:nvPr/>
        </p:nvSpPr>
        <p:spPr>
          <a:xfrm rot="0">
            <a:off x="9884667" y="4479570"/>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2.</a:t>
            </a:r>
          </a:p>
        </p:txBody>
      </p:sp>
      <p:sp>
        <p:nvSpPr>
          <p:cNvPr name="TextBox 32" id="32"/>
          <p:cNvSpPr txBox="true"/>
          <p:nvPr/>
        </p:nvSpPr>
        <p:spPr>
          <a:xfrm rot="0">
            <a:off x="10337148" y="4482234"/>
            <a:ext cx="3179050" cy="465287"/>
          </a:xfrm>
          <a:prstGeom prst="rect">
            <a:avLst/>
          </a:prstGeom>
        </p:spPr>
        <p:txBody>
          <a:bodyPr anchor="t" rtlCol="false" tIns="0" lIns="0" bIns="0" rIns="0">
            <a:spAutoFit/>
          </a:bodyPr>
          <a:lstStyle/>
          <a:p>
            <a:pPr algn="l">
              <a:lnSpc>
                <a:spcPts val="3751"/>
              </a:lnSpc>
              <a:spcBef>
                <a:spcPct val="0"/>
              </a:spcBef>
            </a:pPr>
            <a:r>
              <a:rPr lang="en-US" sz="2679">
                <a:solidFill>
                  <a:srgbClr val="FFFFFF"/>
                </a:solidFill>
                <a:latin typeface="Raleway"/>
                <a:ea typeface="Raleway"/>
                <a:cs typeface="Raleway"/>
                <a:sym typeface="Raleway"/>
              </a:rPr>
              <a:t>LIBRALIES</a:t>
            </a:r>
          </a:p>
        </p:txBody>
      </p:sp>
      <p:sp>
        <p:nvSpPr>
          <p:cNvPr name="TextBox 33" id="33"/>
          <p:cNvSpPr txBox="true"/>
          <p:nvPr/>
        </p:nvSpPr>
        <p:spPr>
          <a:xfrm rot="0">
            <a:off x="9884667" y="6096136"/>
            <a:ext cx="209323" cy="283755"/>
          </a:xfrm>
          <a:prstGeom prst="rect">
            <a:avLst/>
          </a:prstGeom>
        </p:spPr>
        <p:txBody>
          <a:bodyPr anchor="t" rtlCol="false" tIns="0" lIns="0" bIns="0" rIns="0">
            <a:spAutoFit/>
          </a:bodyPr>
          <a:lstStyle/>
          <a:p>
            <a:pPr algn="l">
              <a:lnSpc>
                <a:spcPts val="2212"/>
              </a:lnSpc>
              <a:spcBef>
                <a:spcPct val="0"/>
              </a:spcBef>
            </a:pPr>
            <a:r>
              <a:rPr lang="en-US" sz="1580">
                <a:solidFill>
                  <a:srgbClr val="FFFFFF"/>
                </a:solidFill>
                <a:latin typeface="Raleway"/>
                <a:ea typeface="Raleway"/>
                <a:cs typeface="Raleway"/>
                <a:sym typeface="Raleway"/>
              </a:rPr>
              <a:t>3.</a:t>
            </a:r>
          </a:p>
        </p:txBody>
      </p:sp>
      <p:sp>
        <p:nvSpPr>
          <p:cNvPr name="TextBox 34" id="34"/>
          <p:cNvSpPr txBox="true"/>
          <p:nvPr/>
        </p:nvSpPr>
        <p:spPr>
          <a:xfrm rot="0">
            <a:off x="9746598" y="6546039"/>
            <a:ext cx="6855903" cy="448819"/>
          </a:xfrm>
          <a:prstGeom prst="rect">
            <a:avLst/>
          </a:prstGeom>
        </p:spPr>
        <p:txBody>
          <a:bodyPr anchor="t" rtlCol="false" tIns="0" lIns="0" bIns="0" rIns="0">
            <a:spAutoFit/>
          </a:bodyPr>
          <a:lstStyle/>
          <a:p>
            <a:pPr algn="l">
              <a:lnSpc>
                <a:spcPts val="3611"/>
              </a:lnSpc>
              <a:spcBef>
                <a:spcPct val="0"/>
              </a:spcBef>
            </a:pPr>
            <a:r>
              <a:rPr lang="en-US" sz="2579">
                <a:solidFill>
                  <a:srgbClr val="FFFFFF"/>
                </a:solidFill>
                <a:latin typeface="Raleway"/>
                <a:ea typeface="Raleway"/>
                <a:cs typeface="Raleway"/>
                <a:sym typeface="Raleway"/>
              </a:rPr>
              <a:t>Kaggle</a:t>
            </a:r>
          </a:p>
        </p:txBody>
      </p:sp>
      <p:sp>
        <p:nvSpPr>
          <p:cNvPr name="TextBox 35" id="35"/>
          <p:cNvSpPr txBox="true"/>
          <p:nvPr/>
        </p:nvSpPr>
        <p:spPr>
          <a:xfrm rot="0">
            <a:off x="16656616" y="9872467"/>
            <a:ext cx="1316589" cy="388489"/>
          </a:xfrm>
          <a:prstGeom prst="rect">
            <a:avLst/>
          </a:prstGeom>
        </p:spPr>
        <p:txBody>
          <a:bodyPr anchor="t" rtlCol="false" tIns="0" lIns="0" bIns="0" rIns="0">
            <a:spAutoFit/>
          </a:bodyPr>
          <a:lstStyle/>
          <a:p>
            <a:pPr algn="ctr">
              <a:lnSpc>
                <a:spcPts val="1551"/>
              </a:lnSpc>
            </a:pPr>
            <a:r>
              <a:rPr lang="en-US" b="true" sz="1463" spc="379">
                <a:solidFill>
                  <a:srgbClr val="FFFFFF"/>
                </a:solidFill>
                <a:latin typeface="TT Lakes Neue Bold"/>
                <a:ea typeface="TT Lakes Neue Bold"/>
                <a:cs typeface="TT Lakes Neue Bold"/>
                <a:sym typeface="TT Lakes Neue Bold"/>
              </a:rPr>
              <a:t>PAGE 7</a:t>
            </a:r>
          </a:p>
          <a:p>
            <a:pPr algn="ctr">
              <a:lnSpc>
                <a:spcPts val="1551"/>
              </a:lnSpc>
              <a:spcBef>
                <a:spcPct val="0"/>
              </a:spcBef>
            </a:pPr>
          </a:p>
        </p:txBody>
      </p:sp>
      <p:sp>
        <p:nvSpPr>
          <p:cNvPr name="TextBox 36" id="36"/>
          <p:cNvSpPr txBox="true"/>
          <p:nvPr/>
        </p:nvSpPr>
        <p:spPr>
          <a:xfrm rot="0">
            <a:off x="10403368" y="5968427"/>
            <a:ext cx="3389562" cy="465287"/>
          </a:xfrm>
          <a:prstGeom prst="rect">
            <a:avLst/>
          </a:prstGeom>
        </p:spPr>
        <p:txBody>
          <a:bodyPr anchor="t" rtlCol="false" tIns="0" lIns="0" bIns="0" rIns="0">
            <a:spAutoFit/>
          </a:bodyPr>
          <a:lstStyle/>
          <a:p>
            <a:pPr algn="l">
              <a:lnSpc>
                <a:spcPts val="3751"/>
              </a:lnSpc>
              <a:spcBef>
                <a:spcPct val="0"/>
              </a:spcBef>
            </a:pPr>
            <a:r>
              <a:rPr lang="en-US" sz="2679">
                <a:solidFill>
                  <a:srgbClr val="FFFFFF"/>
                </a:solidFill>
                <a:latin typeface="Raleway"/>
                <a:ea typeface="Raleway"/>
                <a:cs typeface="Raleway"/>
                <a:sym typeface="Raleway"/>
              </a:rPr>
              <a:t>DATA SOURCES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0" y="9488397"/>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996079" y="2182140"/>
            <a:ext cx="18387059" cy="3515099"/>
            <a:chOff x="0" y="0"/>
            <a:chExt cx="4842682" cy="925787"/>
          </a:xfrm>
        </p:grpSpPr>
        <p:sp>
          <p:nvSpPr>
            <p:cNvPr name="Freeform 11" id="11"/>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12" id="12"/>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13" id="13"/>
          <p:cNvGrpSpPr/>
          <p:nvPr/>
        </p:nvGrpSpPr>
        <p:grpSpPr>
          <a:xfrm rot="0">
            <a:off x="9468359" y="7934858"/>
            <a:ext cx="2468532" cy="313375"/>
            <a:chOff x="0" y="0"/>
            <a:chExt cx="650148" cy="82535"/>
          </a:xfrm>
        </p:grpSpPr>
        <p:sp>
          <p:nvSpPr>
            <p:cNvPr name="Freeform 14" id="14"/>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15" id="15"/>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grpSp>
        <p:nvGrpSpPr>
          <p:cNvPr name="Group 16" id="16"/>
          <p:cNvGrpSpPr/>
          <p:nvPr/>
        </p:nvGrpSpPr>
        <p:grpSpPr>
          <a:xfrm rot="0">
            <a:off x="1949873" y="0"/>
            <a:ext cx="5213049" cy="6066093"/>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0" t="-14372" r="0" b="-14372"/>
              </a:stretch>
            </a:blipFill>
            <a:ln w="19050" cap="sq">
              <a:gradFill>
                <a:gsLst>
                  <a:gs pos="0">
                    <a:srgbClr val="45DEEF">
                      <a:alpha val="100000"/>
                    </a:srgbClr>
                  </a:gs>
                  <a:gs pos="100000">
                    <a:srgbClr val="0074AD">
                      <a:alpha val="6500"/>
                    </a:srgbClr>
                  </a:gs>
                </a:gsLst>
                <a:lin ang="0"/>
              </a:gradFill>
              <a:prstDash val="solid"/>
              <a:miter/>
            </a:ln>
          </p:spPr>
        </p:sp>
      </p:grpSp>
      <p:sp>
        <p:nvSpPr>
          <p:cNvPr name="TextBox 18" id="18"/>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8</a:t>
            </a:r>
          </a:p>
        </p:txBody>
      </p:sp>
      <p:sp>
        <p:nvSpPr>
          <p:cNvPr name="TextBox 19" id="19"/>
          <p:cNvSpPr txBox="true"/>
          <p:nvPr/>
        </p:nvSpPr>
        <p:spPr>
          <a:xfrm rot="0">
            <a:off x="7849118" y="1614817"/>
            <a:ext cx="10121685" cy="1168791"/>
          </a:xfrm>
          <a:prstGeom prst="rect">
            <a:avLst/>
          </a:prstGeom>
        </p:spPr>
        <p:txBody>
          <a:bodyPr anchor="t" rtlCol="false" tIns="0" lIns="0" bIns="0" rIns="0">
            <a:spAutoFit/>
          </a:bodyPr>
          <a:lstStyle/>
          <a:p>
            <a:pPr algn="l">
              <a:lnSpc>
                <a:spcPts val="8919"/>
              </a:lnSpc>
              <a:spcBef>
                <a:spcPct val="0"/>
              </a:spcBef>
            </a:pPr>
            <a:r>
              <a:rPr lang="en-US" sz="8414">
                <a:solidFill>
                  <a:srgbClr val="21DEE8"/>
                </a:solidFill>
                <a:latin typeface="Anton"/>
                <a:ea typeface="Anton"/>
                <a:cs typeface="Anton"/>
                <a:sym typeface="Anton"/>
              </a:rPr>
              <a:t>CASE STUDY EXAMPLES</a:t>
            </a:r>
          </a:p>
        </p:txBody>
      </p:sp>
      <p:grpSp>
        <p:nvGrpSpPr>
          <p:cNvPr name="Group 20" id="20"/>
          <p:cNvGrpSpPr/>
          <p:nvPr/>
        </p:nvGrpSpPr>
        <p:grpSpPr>
          <a:xfrm rot="0">
            <a:off x="245607" y="1915239"/>
            <a:ext cx="2070093" cy="2408835"/>
            <a:chOff x="0" y="0"/>
            <a:chExt cx="698500" cy="812800"/>
          </a:xfrm>
        </p:grpSpPr>
        <p:sp>
          <p:nvSpPr>
            <p:cNvPr name="Freeform 21" id="2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25826" t="0" r="-81041"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22" id="22"/>
          <p:cNvSpPr txBox="true"/>
          <p:nvPr/>
        </p:nvSpPr>
        <p:spPr>
          <a:xfrm rot="0">
            <a:off x="3308453" y="2707408"/>
            <a:ext cx="12319813" cy="748298"/>
          </a:xfrm>
          <a:prstGeom prst="rect">
            <a:avLst/>
          </a:prstGeom>
        </p:spPr>
        <p:txBody>
          <a:bodyPr anchor="t" rtlCol="false" tIns="0" lIns="0" bIns="0" rIns="0">
            <a:spAutoFit/>
          </a:bodyPr>
          <a:lstStyle/>
          <a:p>
            <a:pPr algn="ctr">
              <a:lnSpc>
                <a:spcPts val="5319"/>
              </a:lnSpc>
            </a:pPr>
            <a:r>
              <a:rPr lang="en-US" sz="3799" b="true">
                <a:solidFill>
                  <a:srgbClr val="FFFFFF"/>
                </a:solidFill>
                <a:latin typeface="Canva Sans Bold"/>
                <a:ea typeface="Canva Sans Bold"/>
                <a:cs typeface="Canva Sans Bold"/>
                <a:sym typeface="Canva Sans Bold"/>
              </a:rPr>
              <a:t>User Behavior Analytics in Finance Industry:</a:t>
            </a:r>
          </a:p>
          <a:p>
            <a:pPr algn="ctr">
              <a:lnSpc>
                <a:spcPts val="420"/>
              </a:lnSpc>
            </a:pPr>
          </a:p>
        </p:txBody>
      </p:sp>
      <p:sp>
        <p:nvSpPr>
          <p:cNvPr name="TextBox 23" id="23"/>
          <p:cNvSpPr txBox="true"/>
          <p:nvPr/>
        </p:nvSpPr>
        <p:spPr>
          <a:xfrm rot="0">
            <a:off x="148408" y="4362175"/>
            <a:ext cx="18139592" cy="3137918"/>
          </a:xfrm>
          <a:prstGeom prst="rect">
            <a:avLst/>
          </a:prstGeom>
        </p:spPr>
        <p:txBody>
          <a:bodyPr anchor="t" rtlCol="false" tIns="0" lIns="0" bIns="0" rIns="0">
            <a:spAutoFit/>
          </a:bodyPr>
          <a:lstStyle/>
          <a:p>
            <a:pPr algn="l">
              <a:lnSpc>
                <a:spcPts val="3108"/>
              </a:lnSpc>
            </a:pPr>
            <a:r>
              <a:rPr lang="en-US" sz="2933" b="true">
                <a:solidFill>
                  <a:srgbClr val="FFFFFF"/>
                </a:solidFill>
                <a:latin typeface="TT Lakes Neue Bold"/>
                <a:ea typeface="TT Lakes Neue Bold"/>
                <a:cs typeface="TT Lakes Neue Bold"/>
                <a:sym typeface="TT Lakes Neue Bold"/>
              </a:rPr>
              <a:t>Use Case:</a:t>
            </a:r>
          </a:p>
          <a:p>
            <a:pPr algn="l">
              <a:lnSpc>
                <a:spcPts val="3108"/>
              </a:lnSpc>
            </a:pPr>
            <a:r>
              <a:rPr lang="en-US" b="true" sz="2933">
                <a:solidFill>
                  <a:srgbClr val="FFFFFF"/>
                </a:solidFill>
                <a:latin typeface="TT Lakes Neue Bold"/>
                <a:ea typeface="TT Lakes Neue Bold"/>
                <a:cs typeface="TT Lakes Neue Bold"/>
                <a:sym typeface="TT Lakes Neue Bold"/>
              </a:rPr>
              <a:t> Detecting insider threats and fraudulent behavior in a financial institution using behavioral profiling and anomaly detection.</a:t>
            </a:r>
          </a:p>
          <a:p>
            <a:pPr algn="l">
              <a:lnSpc>
                <a:spcPts val="3108"/>
              </a:lnSpc>
            </a:pPr>
            <a:r>
              <a:rPr lang="en-US" b="true" sz="2933">
                <a:solidFill>
                  <a:srgbClr val="FFFFFF"/>
                </a:solidFill>
                <a:latin typeface="TT Lakes Neue Bold"/>
                <a:ea typeface="TT Lakes Neue Bold"/>
                <a:cs typeface="TT Lakes Neue Bold"/>
                <a:sym typeface="TT Lakes Neue Bold"/>
              </a:rPr>
              <a:t>Approach:</a:t>
            </a:r>
          </a:p>
          <a:p>
            <a:pPr algn="l" marL="633237" indent="-316618" lvl="1">
              <a:lnSpc>
                <a:spcPts val="3108"/>
              </a:lnSpc>
              <a:buFont typeface="Arial"/>
              <a:buChar char="•"/>
            </a:pPr>
            <a:r>
              <a:rPr lang="en-US" b="true" sz="2933">
                <a:solidFill>
                  <a:srgbClr val="FFFFFF"/>
                </a:solidFill>
                <a:latin typeface="TT Lakes Neue Bold"/>
                <a:ea typeface="TT Lakes Neue Bold"/>
                <a:cs typeface="TT Lakes Neue Bold"/>
                <a:sym typeface="TT Lakes Neue Bold"/>
              </a:rPr>
              <a:t>Collected user activity logs (logins, access time, transaction size)</a:t>
            </a:r>
          </a:p>
          <a:p>
            <a:pPr algn="l" marL="633237" indent="-316618" lvl="1">
              <a:lnSpc>
                <a:spcPts val="3108"/>
              </a:lnSpc>
              <a:buFont typeface="Arial"/>
              <a:buChar char="•"/>
            </a:pPr>
            <a:r>
              <a:rPr lang="en-US" b="true" sz="2933">
                <a:solidFill>
                  <a:srgbClr val="FFFFFF"/>
                </a:solidFill>
                <a:latin typeface="TT Lakes Neue Bold"/>
                <a:ea typeface="TT Lakes Neue Bold"/>
                <a:cs typeface="TT Lakes Neue Bold"/>
                <a:sym typeface="TT Lakes Neue Bold"/>
              </a:rPr>
              <a:t>Built behavior profiles using historical data</a:t>
            </a:r>
          </a:p>
          <a:p>
            <a:pPr algn="l" marL="633237" indent="-316618" lvl="1">
              <a:lnSpc>
                <a:spcPts val="3108"/>
              </a:lnSpc>
              <a:buFont typeface="Arial"/>
              <a:buChar char="•"/>
            </a:pPr>
            <a:r>
              <a:rPr lang="en-US" b="true" sz="2933">
                <a:solidFill>
                  <a:srgbClr val="FFFFFF"/>
                </a:solidFill>
                <a:latin typeface="TT Lakes Neue Bold"/>
                <a:ea typeface="TT Lakes Neue Bold"/>
                <a:cs typeface="TT Lakes Neue Bold"/>
                <a:sym typeface="TT Lakes Neue Bold"/>
              </a:rPr>
              <a:t>Applied Isolation Forest to detect deviations from normal patterns</a:t>
            </a:r>
          </a:p>
          <a:p>
            <a:pPr algn="l">
              <a:lnSpc>
                <a:spcPts val="3108"/>
              </a:lnSpc>
            </a:pPr>
          </a:p>
        </p:txBody>
      </p:sp>
      <p:sp>
        <p:nvSpPr>
          <p:cNvPr name="TextBox 24" id="24"/>
          <p:cNvSpPr txBox="true"/>
          <p:nvPr/>
        </p:nvSpPr>
        <p:spPr>
          <a:xfrm rot="0">
            <a:off x="914827" y="7418643"/>
            <a:ext cx="17418142" cy="2031364"/>
          </a:xfrm>
          <a:prstGeom prst="rect">
            <a:avLst/>
          </a:prstGeom>
        </p:spPr>
        <p:txBody>
          <a:bodyPr anchor="t" rtlCol="false" tIns="0" lIns="0" bIns="0" rIns="0">
            <a:spAutoFit/>
          </a:bodyPr>
          <a:lstStyle/>
          <a:p>
            <a:pPr algn="just">
              <a:lnSpc>
                <a:spcPts val="4060"/>
              </a:lnSpc>
            </a:pPr>
            <a:r>
              <a:rPr lang="en-US" sz="2900" b="true">
                <a:solidFill>
                  <a:srgbClr val="FFFFFF"/>
                </a:solidFill>
                <a:latin typeface="TT Lakes Neue Bold"/>
                <a:ea typeface="TT Lakes Neue Bold"/>
                <a:cs typeface="TT Lakes Neue Bold"/>
                <a:sym typeface="TT Lakes Neue Bold"/>
              </a:rPr>
              <a:t>Outcome:</a:t>
            </a:r>
          </a:p>
          <a:p>
            <a:pPr algn="just">
              <a:lnSpc>
                <a:spcPts val="4060"/>
              </a:lnSpc>
            </a:pPr>
            <a:r>
              <a:rPr lang="en-US" sz="2900" b="true">
                <a:solidFill>
                  <a:srgbClr val="FFFFFF"/>
                </a:solidFill>
                <a:latin typeface="TT Lakes Neue Bold"/>
                <a:ea typeface="TT Lakes Neue Bold"/>
                <a:cs typeface="TT Lakes Neue Bold"/>
                <a:sym typeface="TT Lakes Neue Bold"/>
              </a:rPr>
              <a:t>📈 Achieved 85% fraud detection accuracy</a:t>
            </a:r>
          </a:p>
          <a:p>
            <a:pPr algn="just">
              <a:lnSpc>
                <a:spcPts val="4060"/>
              </a:lnSpc>
            </a:pPr>
            <a:r>
              <a:rPr lang="en-US" sz="2900" b="true">
                <a:solidFill>
                  <a:srgbClr val="FFFFFF"/>
                </a:solidFill>
                <a:latin typeface="TT Lakes Neue Bold"/>
                <a:ea typeface="TT Lakes Neue Bold"/>
                <a:cs typeface="TT Lakes Neue Bold"/>
                <a:sym typeface="TT Lakes Neue Bold"/>
              </a:rPr>
              <a:t> 🚨 Early detection of risky behavior before incidents occurred</a:t>
            </a:r>
          </a:p>
          <a:p>
            <a:pPr algn="just">
              <a:lnSpc>
                <a:spcPts val="406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8903277" y="4879234"/>
            <a:ext cx="481445" cy="528533"/>
          </a:xfrm>
          <a:custGeom>
            <a:avLst/>
            <a:gdLst/>
            <a:ahLst/>
            <a:cxnLst/>
            <a:rect r="r" b="b" t="t" l="l"/>
            <a:pathLst>
              <a:path h="528533" w="481445">
                <a:moveTo>
                  <a:pt x="0" y="0"/>
                </a:moveTo>
                <a:lnTo>
                  <a:pt x="481446" y="0"/>
                </a:lnTo>
                <a:lnTo>
                  <a:pt x="481446" y="528532"/>
                </a:lnTo>
                <a:lnTo>
                  <a:pt x="0" y="52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51919" y="6473968"/>
            <a:ext cx="3912801" cy="4114800"/>
          </a:xfrm>
          <a:custGeom>
            <a:avLst/>
            <a:gdLst/>
            <a:ahLst/>
            <a:cxnLst/>
            <a:rect r="r" b="b" t="t" l="l"/>
            <a:pathLst>
              <a:path h="4114800" w="3912801">
                <a:moveTo>
                  <a:pt x="0" y="0"/>
                </a:moveTo>
                <a:lnTo>
                  <a:pt x="3912801" y="0"/>
                </a:lnTo>
                <a:lnTo>
                  <a:pt x="391280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5366" y="2385825"/>
            <a:ext cx="9954024" cy="3883070"/>
          </a:xfrm>
          <a:custGeom>
            <a:avLst/>
            <a:gdLst/>
            <a:ahLst/>
            <a:cxnLst/>
            <a:rect r="r" b="b" t="t" l="l"/>
            <a:pathLst>
              <a:path h="3883070" w="9954024">
                <a:moveTo>
                  <a:pt x="0" y="0"/>
                </a:moveTo>
                <a:lnTo>
                  <a:pt x="9954024" y="0"/>
                </a:lnTo>
                <a:lnTo>
                  <a:pt x="9954024" y="3883070"/>
                </a:lnTo>
                <a:lnTo>
                  <a:pt x="0" y="3883070"/>
                </a:lnTo>
                <a:lnTo>
                  <a:pt x="0" y="0"/>
                </a:lnTo>
                <a:close/>
              </a:path>
            </a:pathLst>
          </a:custGeom>
          <a:blipFill>
            <a:blip r:embed="rId7"/>
            <a:stretch>
              <a:fillRect l="-993" t="0" r="-993" b="0"/>
            </a:stretch>
          </a:blipFill>
        </p:spPr>
      </p:sp>
      <p:sp>
        <p:nvSpPr>
          <p:cNvPr name="TextBox 6" id="6"/>
          <p:cNvSpPr txBox="true"/>
          <p:nvPr/>
        </p:nvSpPr>
        <p:spPr>
          <a:xfrm rot="0">
            <a:off x="557136" y="6297470"/>
            <a:ext cx="6855563" cy="2960830"/>
          </a:xfrm>
          <a:prstGeom prst="rect">
            <a:avLst/>
          </a:prstGeom>
        </p:spPr>
        <p:txBody>
          <a:bodyPr anchor="t" rtlCol="false" tIns="0" lIns="0" bIns="0" rIns="0">
            <a:spAutoFit/>
          </a:bodyPr>
          <a:lstStyle/>
          <a:p>
            <a:pPr algn="l">
              <a:lnSpc>
                <a:spcPts val="3320"/>
              </a:lnSpc>
              <a:spcBef>
                <a:spcPct val="0"/>
              </a:spcBef>
            </a:pPr>
          </a:p>
          <a:p>
            <a:pPr algn="l">
              <a:lnSpc>
                <a:spcPts val="3320"/>
              </a:lnSpc>
              <a:spcBef>
                <a:spcPct val="0"/>
              </a:spcBef>
            </a:pPr>
            <a:r>
              <a:rPr lang="en-US" sz="3133">
                <a:solidFill>
                  <a:srgbClr val="FFFFFF"/>
                </a:solidFill>
                <a:latin typeface="TT Lakes Neue"/>
                <a:ea typeface="TT Lakes Neue"/>
                <a:cs typeface="TT Lakes Neue"/>
                <a:sym typeface="TT Lakes Neue"/>
              </a:rPr>
              <a:t>🔹 Step 1: Data Cleaning</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Check for missing values, duplicates</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Normalize column names</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Convert data types if needed</a:t>
            </a:r>
          </a:p>
          <a:p>
            <a:pPr algn="l">
              <a:lnSpc>
                <a:spcPts val="3320"/>
              </a:lnSpc>
              <a:spcBef>
                <a:spcPct val="0"/>
              </a:spcBef>
            </a:pPr>
          </a:p>
        </p:txBody>
      </p:sp>
      <p:sp>
        <p:nvSpPr>
          <p:cNvPr name="TextBox 7" id="7"/>
          <p:cNvSpPr txBox="true"/>
          <p:nvPr/>
        </p:nvSpPr>
        <p:spPr>
          <a:xfrm rot="0">
            <a:off x="557136" y="1066800"/>
            <a:ext cx="16520636" cy="468836"/>
          </a:xfrm>
          <a:prstGeom prst="rect">
            <a:avLst/>
          </a:prstGeom>
        </p:spPr>
        <p:txBody>
          <a:bodyPr anchor="t" rtlCol="false" tIns="0" lIns="0" bIns="0" rIns="0">
            <a:spAutoFit/>
          </a:bodyPr>
          <a:lstStyle/>
          <a:p>
            <a:pPr algn="l">
              <a:lnSpc>
                <a:spcPts val="3532"/>
              </a:lnSpc>
              <a:spcBef>
                <a:spcPct val="0"/>
              </a:spcBef>
            </a:pPr>
            <a:r>
              <a:rPr lang="en-US" sz="3333">
                <a:solidFill>
                  <a:srgbClr val="FFFFFF"/>
                </a:solidFill>
                <a:latin typeface="TT Lakes Neue"/>
                <a:ea typeface="TT Lakes Neue"/>
                <a:cs typeface="TT Lakes Neue"/>
                <a:sym typeface="TT Lakes Neue"/>
              </a:rPr>
              <a:t>✅ PHASE 1: Preprocessing &amp; EDA (Python / Jupyter Notebook)</a:t>
            </a:r>
          </a:p>
        </p:txBody>
      </p:sp>
      <p:sp>
        <p:nvSpPr>
          <p:cNvPr name="TextBox 8" id="8"/>
          <p:cNvSpPr txBox="true"/>
          <p:nvPr/>
        </p:nvSpPr>
        <p:spPr>
          <a:xfrm rot="0">
            <a:off x="10173810" y="2414400"/>
            <a:ext cx="8004047" cy="3798657"/>
          </a:xfrm>
          <a:prstGeom prst="rect">
            <a:avLst/>
          </a:prstGeom>
        </p:spPr>
        <p:txBody>
          <a:bodyPr anchor="t" rtlCol="false" tIns="0" lIns="0" bIns="0" rIns="0">
            <a:spAutoFit/>
          </a:bodyPr>
          <a:lstStyle/>
          <a:p>
            <a:pPr algn="l">
              <a:lnSpc>
                <a:spcPts val="3320"/>
              </a:lnSpc>
              <a:spcBef>
                <a:spcPct val="0"/>
              </a:spcBef>
            </a:pPr>
            <a:r>
              <a:rPr lang="en-US" sz="3133">
                <a:solidFill>
                  <a:srgbClr val="FFFFFF"/>
                </a:solidFill>
                <a:latin typeface="TT Lakes Neue"/>
                <a:ea typeface="TT Lakes Neue"/>
                <a:cs typeface="TT Lakes Neue"/>
                <a:sym typeface="TT Lakes Neue"/>
              </a:rPr>
              <a:t>🔹 Step 2: Exploratory Data Analysis (EDA)</a:t>
            </a:r>
          </a:p>
          <a:p>
            <a:pPr algn="l">
              <a:lnSpc>
                <a:spcPts val="3320"/>
              </a:lnSpc>
              <a:spcBef>
                <a:spcPct val="0"/>
              </a:spcBef>
            </a:pPr>
            <a:r>
              <a:rPr lang="en-US" sz="3133">
                <a:solidFill>
                  <a:srgbClr val="FFFFFF"/>
                </a:solidFill>
                <a:latin typeface="TT Lakes Neue"/>
                <a:ea typeface="TT Lakes Neue"/>
                <a:cs typeface="TT Lakes Neue"/>
                <a:sym typeface="TT Lakes Neue"/>
              </a:rPr>
              <a:t>Use Pandas, Matplotlib, Seaborn, Plotly:</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Top 10 attack types by frequency</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Yearly trends in attacks</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Financial loss and user impact per attack type</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Attack sources per industry</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Incident resolution time distribution</a:t>
            </a:r>
          </a:p>
          <a:p>
            <a:pPr algn="l" marL="676416" indent="-338208" lvl="1">
              <a:lnSpc>
                <a:spcPts val="3320"/>
              </a:lnSpc>
              <a:buFont typeface="Arial"/>
              <a:buChar char="•"/>
            </a:pPr>
            <a:r>
              <a:rPr lang="en-US" sz="3133">
                <a:solidFill>
                  <a:srgbClr val="FFFFFF"/>
                </a:solidFill>
                <a:latin typeface="TT Lakes Neue"/>
                <a:ea typeface="TT Lakes Neue"/>
                <a:cs typeface="TT Lakes Neue"/>
                <a:sym typeface="TT Lakes Neue"/>
              </a:rPr>
              <a:t>Country-wise heatmap of attacks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DAGoIHqN6xA</dc:identifier>
  <dcterms:modified xsi:type="dcterms:W3CDTF">2011-08-01T06:04:30Z</dcterms:modified>
  <cp:revision>1</cp:revision>
  <dc:title>Blue Black Tech Modern Cyber Security Presentation</dc:title>
</cp:coreProperties>
</file>